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6" r:id="rId11"/>
    <p:sldId id="267" r:id="rId12"/>
    <p:sldId id="268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3517709-20B9-42B5-9487-AC1952D60AE2}">
          <p14:sldIdLst>
            <p14:sldId id="261"/>
          </p14:sldIdLst>
        </p14:section>
        <p14:section name="Content" id="{1D4F647F-80A1-4F9A-BC8A-3BF28D45A22F}">
          <p14:sldIdLst>
            <p14:sldId id="256"/>
          </p14:sldIdLst>
        </p14:section>
        <p14:section name="Background" id="{186F3AD6-B93F-4982-B723-76108444647A}">
          <p14:sldIdLst>
            <p14:sldId id="257"/>
          </p14:sldIdLst>
        </p14:section>
        <p14:section name="Datasets" id="{B0525098-E9BC-4481-92B3-A07B1E2C41C3}">
          <p14:sldIdLst>
            <p14:sldId id="258"/>
            <p14:sldId id="259"/>
          </p14:sldIdLst>
        </p14:section>
        <p14:section name="Model" id="{C016EC61-88FD-40E2-83D0-178E2B411F58}">
          <p14:sldIdLst>
            <p14:sldId id="260"/>
          </p14:sldIdLst>
        </p14:section>
        <p14:section name="Algorithms" id="{2A624FE8-E2B8-4133-93A0-CFF402606779}">
          <p14:sldIdLst>
            <p14:sldId id="262"/>
            <p14:sldId id="263"/>
            <p14:sldId id="264"/>
          </p14:sldIdLst>
        </p14:section>
        <p14:section name="Reverse Vending Machine" id="{BA1F0C37-3C84-4BAF-A23F-6BC3B8555747}">
          <p14:sldIdLst>
            <p14:sldId id="266"/>
            <p14:sldId id="267"/>
          </p14:sldIdLst>
        </p14:section>
        <p14:section name="Optimization" id="{89DF5FA5-0397-4947-8112-1AEC332B1373}">
          <p14:sldIdLst>
            <p14:sldId id="268"/>
          </p14:sldIdLst>
        </p14:section>
        <p14:section name="Result" id="{843CB5AE-E540-46DA-9F8D-75D9F6211C84}">
          <p14:sldIdLst>
            <p14:sldId id="270"/>
          </p14:sldIdLst>
        </p14:section>
        <p14:section name="Demo" id="{6976825E-84EB-4282-A737-79C2FA81CBC7}">
          <p14:sldIdLst>
            <p14:sldId id="271"/>
            <p14:sldId id="272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ko Edhi Prasetya" initials="REP" lastIdx="1" clrIdx="0">
    <p:extLst>
      <p:ext uri="{19B8F6BF-5375-455C-9EA6-DF929625EA0E}">
        <p15:presenceInfo xmlns:p15="http://schemas.microsoft.com/office/powerpoint/2012/main" userId="f3578085ce915b3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D42C"/>
    <a:srgbClr val="B7E965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566" y="6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774D3-BDF0-4AD1-8A95-ABA1C5F21E37}" type="datetimeFigureOut">
              <a:rPr lang="en-ID" smtClean="0"/>
              <a:t>25/06/2019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4EDDF-4D41-4C6E-9988-1C931C5C91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5792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11100-5670-407B-9E73-F707450EBD0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891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5E13A-8652-4905-B8C1-FB7E11DE0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4C248-FBC6-416A-AA0F-6E55E18FD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D717E-7740-4B52-BEA7-77C561CFC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B149-BE61-495B-9DD7-DFC9C2173CC8}" type="datetimeFigureOut">
              <a:rPr lang="en-ID" smtClean="0"/>
              <a:t>25/06/2019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0B2E1-D789-4F8B-9298-9EB2D824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70040-76D7-4518-918C-E3E27BDC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B0D2-B941-4618-BCA6-D15D3A2D31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8490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9159F-C7F9-47C1-80FD-9D8F9670B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6E208-CE85-4195-B29A-F22B026A1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E7325-6424-4ECE-9376-923727E3E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B149-BE61-495B-9DD7-DFC9C2173CC8}" type="datetimeFigureOut">
              <a:rPr lang="en-ID" smtClean="0"/>
              <a:t>25/06/2019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D577C-8C82-4DE8-950D-F37200301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E0AA8-1F15-45B0-948B-91252057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B0D2-B941-4618-BCA6-D15D3A2D31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901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193C84-8183-44B7-8329-7D2D208E16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8BD05-74BD-4C68-92C3-8F1A10706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AD855-EDCB-473F-96DD-878B91FA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B149-BE61-495B-9DD7-DFC9C2173CC8}" type="datetimeFigureOut">
              <a:rPr lang="en-ID" smtClean="0"/>
              <a:t>25/06/2019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8502E-A2A5-464D-8E96-7424410EE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E7791-0439-4DBB-A89B-75960B22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B0D2-B941-4618-BCA6-D15D3A2D31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8780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2214F-2976-45B8-9F8C-105501131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E0815-3476-4DBF-86E4-FE6B75B1F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4911B-41E6-4284-831C-0927EDEC9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B149-BE61-495B-9DD7-DFC9C2173CC8}" type="datetimeFigureOut">
              <a:rPr lang="en-ID" smtClean="0"/>
              <a:t>25/06/2019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039CA-7A0A-49D2-B994-7D70FA24F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F0600-6D61-4C76-A642-B34B545A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B0D2-B941-4618-BCA6-D15D3A2D31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196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2825-C2A1-491C-9B30-6262C9D3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E6F56-A53C-4460-98DF-02BC6494B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7D5E1-3D4B-4474-B65A-019A2F85B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B149-BE61-495B-9DD7-DFC9C2173CC8}" type="datetimeFigureOut">
              <a:rPr lang="en-ID" smtClean="0"/>
              <a:t>25/06/2019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A274F-837E-4A0C-B9A0-C341A6FDF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F264A-4277-4157-B1C1-C4AA13CD8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B0D2-B941-4618-BCA6-D15D3A2D31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8414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12C91-E2B9-40C7-9B99-0A59369EB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31B74-EA65-485E-9D75-F2F42800B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2B3F0-36B6-4CC0-8782-10FF2F753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55DC3-6632-4447-B562-B8F7DBC7B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B149-BE61-495B-9DD7-DFC9C2173CC8}" type="datetimeFigureOut">
              <a:rPr lang="en-ID" smtClean="0"/>
              <a:t>25/06/2019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6EEB3-A318-466A-9C2D-51BCBC47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EBB10-988A-42D8-95D0-862599F8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B0D2-B941-4618-BCA6-D15D3A2D31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857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BC0BB-EC8E-449D-9393-581FE079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DCD7C-30F9-419D-9DC1-2ED8024DC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31F3F-F211-4829-A3EC-E61FD4C22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B0BF77-C71F-45A3-B54D-BBCB682B1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BF3329-AE7A-49E5-A3A3-BED1C5343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03E43D-2EB3-442D-BA24-CC5C0D0AD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B149-BE61-495B-9DD7-DFC9C2173CC8}" type="datetimeFigureOut">
              <a:rPr lang="en-ID" smtClean="0"/>
              <a:t>25/06/2019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C0F212-7D73-4DE4-A870-883452FD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1957D1-4E74-49C3-96DB-65880449D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B0D2-B941-4618-BCA6-D15D3A2D31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8436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51905-647E-4943-A60C-09412FE4B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195ED-B473-4091-92F1-A2B64C73C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B149-BE61-495B-9DD7-DFC9C2173CC8}" type="datetimeFigureOut">
              <a:rPr lang="en-ID" smtClean="0"/>
              <a:t>25/06/2019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8ACF2-6D9B-46F4-84F2-D3E04206C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538D4-AE48-4C88-9920-508368B1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B0D2-B941-4618-BCA6-D15D3A2D31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2176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C5F40C-0AD1-4332-A7CC-F7FC20DFB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B149-BE61-495B-9DD7-DFC9C2173CC8}" type="datetimeFigureOut">
              <a:rPr lang="en-ID" smtClean="0"/>
              <a:t>25/06/2019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AF4EF-49DD-40B1-B82E-AC190877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6395E-1C52-4475-997E-D7B460E2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B0D2-B941-4618-BCA6-D15D3A2D31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1093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8C96-14F2-4721-8EAA-6179E9D90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3B315-8905-42C0-B001-BC6462763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17749-0EF0-450F-8B5C-216E238DD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5C5BE-D8C7-4A92-9AA4-3AA4A46E9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B149-BE61-495B-9DD7-DFC9C2173CC8}" type="datetimeFigureOut">
              <a:rPr lang="en-ID" smtClean="0"/>
              <a:t>25/06/2019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5FF04-2532-4162-A32F-09D35E9AC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8CC9E-41B0-4A90-9F66-51057CE0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B0D2-B941-4618-BCA6-D15D3A2D31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004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5BFC-760C-4364-8C3E-9FAB01FC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4455BC-7CF6-489C-B00F-A4D959FADA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3FC-F256-49D3-9B08-C8AE51998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B67EC-B69C-4591-982B-CDE1E2E40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B149-BE61-495B-9DD7-DFC9C2173CC8}" type="datetimeFigureOut">
              <a:rPr lang="en-ID" smtClean="0"/>
              <a:t>25/06/2019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D6B63-DA44-49E9-889E-BCE73FD4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D2672-003A-4B35-8238-34AED276C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B0D2-B941-4618-BCA6-D15D3A2D31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473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1816CA-77CA-439C-B5FE-3E9A36136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E6484-9461-42C9-935E-2C649F1A5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0F4B8-5BBF-4296-B669-F92BC409D1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8B149-BE61-495B-9DD7-DFC9C2173CC8}" type="datetimeFigureOut">
              <a:rPr lang="en-ID" smtClean="0"/>
              <a:t>25/06/2019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60BB4-4B2C-4445-BC68-FFF20A054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5621A-FEFF-477C-847D-BF7A576C1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3B0D2-B941-4618-BCA6-D15D3A2D31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667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microsoft.com/office/2007/relationships/hdphoto" Target="../media/hdphoto2.wdp"/><Relationship Id="rId7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https-medium-com-pupalerushikesh-svm-f4b42800e989" TargetMode="External"/><Relationship Id="rId13" Type="http://schemas.openxmlformats.org/officeDocument/2006/relationships/hyperlink" Target="http://www.slipguru.unige.it/Data/glassense_vision/" TargetMode="External"/><Relationship Id="rId3" Type="http://schemas.microsoft.com/office/2007/relationships/hdphoto" Target="../media/hdphoto1.wdp"/><Relationship Id="rId7" Type="http://schemas.openxmlformats.org/officeDocument/2006/relationships/hyperlink" Target="https://opencv-python-tutroals.readthedocs.io/en/latest/py_tutorials/py_feature2d/py_surf_intro/py_surf_intro.html" TargetMode="External"/><Relationship Id="rId12" Type="http://schemas.openxmlformats.org/officeDocument/2006/relationships/hyperlink" Target="https://github.com/garythung/trashnet/blob/master/data/dataset-resized.zi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dfs.semanticscholar.org/9cf4/3b88c08acac634665822cdf34dcad5c43e68.pdf" TargetMode="External"/><Relationship Id="rId11" Type="http://schemas.openxmlformats.org/officeDocument/2006/relationships/hyperlink" Target="https://www.thejakartapost.com/news/2018/08/10/jakarta-generates-up-to-2400-tons-of-plastic-waste-daily.html" TargetMode="External"/><Relationship Id="rId5" Type="http://schemas.openxmlformats.org/officeDocument/2006/relationships/hyperlink" Target="https://www.kaggle.com/ishivinal/model-tuning-grid-random-search-and-baysian-op" TargetMode="External"/><Relationship Id="rId10" Type="http://schemas.openxmlformats.org/officeDocument/2006/relationships/hyperlink" Target="https://scikit-learn.org/stable/auto_examples/applications/plot_face_recognition.html#sphx-glr-auto-examples-applications-plot-face-recognition-py" TargetMode="External"/><Relationship Id="rId4" Type="http://schemas.openxmlformats.org/officeDocument/2006/relationships/hyperlink" Target="https://scikit-learn.org/stable/modules/generated/sklearn.svm.SVC.html" TargetMode="External"/><Relationship Id="rId9" Type="http://schemas.openxmlformats.org/officeDocument/2006/relationships/hyperlink" Target="http://benalexkeen.com/feature-scaling-with-scikit-learn/" TargetMode="External"/><Relationship Id="rId14" Type="http://schemas.openxmlformats.org/officeDocument/2006/relationships/hyperlink" Target="http://www.multimediauts.org/dataset/WSID-100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6.png"/><Relationship Id="rId18" Type="http://schemas.openxmlformats.org/officeDocument/2006/relationships/slide" Target="slide12.xml"/><Relationship Id="rId3" Type="http://schemas.openxmlformats.org/officeDocument/2006/relationships/image" Target="../media/image1.png"/><Relationship Id="rId21" Type="http://schemas.openxmlformats.org/officeDocument/2006/relationships/slide" Target="slide15.xml"/><Relationship Id="rId7" Type="http://schemas.openxmlformats.org/officeDocument/2006/relationships/image" Target="../media/image3.png"/><Relationship Id="rId12" Type="http://schemas.openxmlformats.org/officeDocument/2006/relationships/slide" Target="slide7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6" Type="http://schemas.openxmlformats.org/officeDocument/2006/relationships/slide" Target="slide10.xml"/><Relationship Id="rId20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slide" Target="slide6.xml"/><Relationship Id="rId19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slide" Target="slide2.xml"/><Relationship Id="rId7" Type="http://schemas.openxmlformats.org/officeDocument/2006/relationships/image" Target="../media/image22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BDDDC5-C5D0-4C7E-A4D9-1D225ED5E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1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B066EC-804E-4BB3-9BAE-8C29E872C066}"/>
              </a:ext>
            </a:extLst>
          </p:cNvPr>
          <p:cNvSpPr/>
          <p:nvPr/>
        </p:nvSpPr>
        <p:spPr>
          <a:xfrm>
            <a:off x="0" y="0"/>
            <a:ext cx="12201366" cy="6858000"/>
          </a:xfrm>
          <a:prstGeom prst="rect">
            <a:avLst/>
          </a:prstGeom>
          <a:gradFill flip="none" rotWithShape="1">
            <a:gsLst>
              <a:gs pos="0">
                <a:srgbClr val="B7E965"/>
              </a:gs>
              <a:gs pos="99000">
                <a:srgbClr val="00B050">
                  <a:alpha val="32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5C8931-6C27-4983-A5A1-CD8D5BA35EE0}"/>
              </a:ext>
            </a:extLst>
          </p:cNvPr>
          <p:cNvSpPr txBox="1"/>
          <p:nvPr/>
        </p:nvSpPr>
        <p:spPr>
          <a:xfrm>
            <a:off x="1114382" y="1664724"/>
            <a:ext cx="99726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8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egoe UI Semibold" panose="020B0702040204020203" pitchFamily="34" charset="0"/>
              </a:rPr>
              <a:t>WASTES CLASSIFICATION</a:t>
            </a:r>
          </a:p>
          <a:p>
            <a:pPr algn="ctr"/>
            <a:r>
              <a:rPr lang="en-ID" sz="48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egoe UI Semibold" panose="020B0702040204020203" pitchFamily="34" charset="0"/>
              </a:rPr>
              <a:t>FOR REVERSE VENDING MACHINE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BAEE4A-3729-4A5D-A5FC-22B54FC78E49}"/>
              </a:ext>
            </a:extLst>
          </p:cNvPr>
          <p:cNvGrpSpPr/>
          <p:nvPr/>
        </p:nvGrpSpPr>
        <p:grpSpPr>
          <a:xfrm>
            <a:off x="4166334" y="3429000"/>
            <a:ext cx="3868698" cy="663841"/>
            <a:chOff x="2856193" y="3341000"/>
            <a:chExt cx="5396556" cy="6638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70E5EF5-8383-4560-8772-AD0019A43D77}"/>
                </a:ext>
              </a:extLst>
            </p:cNvPr>
            <p:cNvSpPr/>
            <p:nvPr/>
          </p:nvSpPr>
          <p:spPr>
            <a:xfrm>
              <a:off x="2856193" y="3341000"/>
              <a:ext cx="5396556" cy="663841"/>
            </a:xfrm>
            <a:prstGeom prst="round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5A187E-6CEC-4C5A-8364-C1BAE3FE5619}"/>
                </a:ext>
              </a:extLst>
            </p:cNvPr>
            <p:cNvSpPr txBox="1"/>
            <p:nvPr/>
          </p:nvSpPr>
          <p:spPr>
            <a:xfrm>
              <a:off x="3021816" y="3488254"/>
              <a:ext cx="3634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Riko Edhi Prasetya - 2101652510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146D69-07E5-4E64-92F4-AABB87326641}"/>
              </a:ext>
            </a:extLst>
          </p:cNvPr>
          <p:cNvGrpSpPr/>
          <p:nvPr/>
        </p:nvGrpSpPr>
        <p:grpSpPr>
          <a:xfrm>
            <a:off x="4156968" y="4240095"/>
            <a:ext cx="3868698" cy="663841"/>
            <a:chOff x="3712720" y="4153357"/>
            <a:chExt cx="3868698" cy="66384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11AF881-F06D-4E5B-ADF6-7DDA1448C103}"/>
                </a:ext>
              </a:extLst>
            </p:cNvPr>
            <p:cNvSpPr/>
            <p:nvPr/>
          </p:nvSpPr>
          <p:spPr>
            <a:xfrm>
              <a:off x="3712720" y="4153357"/>
              <a:ext cx="3868698" cy="663841"/>
            </a:xfrm>
            <a:prstGeom prst="round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8FB82C-62EC-4A12-8662-5AFF60F3EF13}"/>
                </a:ext>
              </a:extLst>
            </p:cNvPr>
            <p:cNvSpPr txBox="1"/>
            <p:nvPr/>
          </p:nvSpPr>
          <p:spPr>
            <a:xfrm>
              <a:off x="4112033" y="4300611"/>
              <a:ext cx="3070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Hans Michael - 2101665450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751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Gambar terkait">
            <a:extLst>
              <a:ext uri="{FF2B5EF4-FFF2-40B4-BE49-F238E27FC236}">
                <a16:creationId xmlns:a16="http://schemas.microsoft.com/office/drawing/2014/main" id="{36797A62-3298-4F9E-B039-B888947F7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316"/>
            <a:ext cx="12199620" cy="388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FA5147-FCF9-4DCD-B0B4-0BE7A5A6F740}"/>
              </a:ext>
            </a:extLst>
          </p:cNvPr>
          <p:cNvSpPr/>
          <p:nvPr/>
        </p:nvSpPr>
        <p:spPr>
          <a:xfrm>
            <a:off x="0" y="2060316"/>
            <a:ext cx="6095999" cy="3886499"/>
          </a:xfrm>
          <a:prstGeom prst="rect">
            <a:avLst/>
          </a:prstGeom>
          <a:gradFill flip="none" rotWithShape="1">
            <a:gsLst>
              <a:gs pos="0">
                <a:srgbClr val="B7E965">
                  <a:alpha val="93000"/>
                </a:srgbClr>
              </a:gs>
              <a:gs pos="100000">
                <a:srgbClr val="00B050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A6892D0-4F00-4C3A-B7E7-DDA210335F56}"/>
              </a:ext>
            </a:extLst>
          </p:cNvPr>
          <p:cNvSpPr/>
          <p:nvPr/>
        </p:nvSpPr>
        <p:spPr>
          <a:xfrm>
            <a:off x="4566024" y="-149850"/>
            <a:ext cx="3059952" cy="299700"/>
          </a:xfrm>
          <a:prstGeom prst="roundRect">
            <a:avLst/>
          </a:prstGeom>
          <a:gradFill flip="none" rotWithShape="1">
            <a:gsLst>
              <a:gs pos="0">
                <a:srgbClr val="B7E965"/>
              </a:gs>
              <a:gs pos="100000">
                <a:srgbClr val="00B05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6E5A5D-4425-4771-A184-8F0E1C81066F}"/>
              </a:ext>
            </a:extLst>
          </p:cNvPr>
          <p:cNvSpPr txBox="1"/>
          <p:nvPr/>
        </p:nvSpPr>
        <p:spPr>
          <a:xfrm>
            <a:off x="3890921" y="451560"/>
            <a:ext cx="4410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2800" dirty="0">
                <a:solidFill>
                  <a:schemeClr val="bg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Reverse Vending Machine</a:t>
            </a:r>
            <a:endParaRPr lang="en-ID" dirty="0">
              <a:solidFill>
                <a:schemeClr val="bg1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E66EEC-F691-4F17-A12E-284B75E73A14}"/>
              </a:ext>
            </a:extLst>
          </p:cNvPr>
          <p:cNvCxnSpPr>
            <a:cxnSpLocks/>
          </p:cNvCxnSpPr>
          <p:nvPr/>
        </p:nvCxnSpPr>
        <p:spPr>
          <a:xfrm>
            <a:off x="4881240" y="1183892"/>
            <a:ext cx="242951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B7E965"/>
                </a:gs>
                <a:gs pos="100000">
                  <a:srgbClr val="00B050"/>
                </a:gs>
              </a:gsLst>
              <a:lin ang="108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8D2AD5B-05B7-457E-8FF1-292494A9D7D4}"/>
              </a:ext>
            </a:extLst>
          </p:cNvPr>
          <p:cNvSpPr txBox="1"/>
          <p:nvPr/>
        </p:nvSpPr>
        <p:spPr>
          <a:xfrm>
            <a:off x="416860" y="2704717"/>
            <a:ext cx="4428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Automatic Wastes Sorting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62945FE-6B20-4F27-AF64-8F1B2F0422E1}"/>
              </a:ext>
            </a:extLst>
          </p:cNvPr>
          <p:cNvCxnSpPr/>
          <p:nvPr/>
        </p:nvCxnSpPr>
        <p:spPr>
          <a:xfrm>
            <a:off x="416860" y="3410821"/>
            <a:ext cx="21058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DE21769-F58A-492B-8144-7E7241EC50A2}"/>
              </a:ext>
            </a:extLst>
          </p:cNvPr>
          <p:cNvSpPr txBox="1"/>
          <p:nvPr/>
        </p:nvSpPr>
        <p:spPr>
          <a:xfrm>
            <a:off x="308657" y="4040382"/>
            <a:ext cx="5470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image classification to classify between wastes, then automatically sort the wastes to their own container.</a:t>
            </a:r>
          </a:p>
        </p:txBody>
      </p:sp>
      <p:pic>
        <p:nvPicPr>
          <p:cNvPr id="39" name="Graphic 38" descr="Head with Gears">
            <a:hlinkClick r:id="rId3" action="ppaction://hlinksldjump"/>
            <a:extLst>
              <a:ext uri="{FF2B5EF4-FFF2-40B4-BE49-F238E27FC236}">
                <a16:creationId xmlns:a16="http://schemas.microsoft.com/office/drawing/2014/main" id="{99F3CF45-BCED-4A61-979C-D2C45D1FC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0200" y="126872"/>
            <a:ext cx="996822" cy="99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74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ambar terkait">
            <a:extLst>
              <a:ext uri="{FF2B5EF4-FFF2-40B4-BE49-F238E27FC236}">
                <a16:creationId xmlns:a16="http://schemas.microsoft.com/office/drawing/2014/main" id="{C1E94DAF-18ED-4214-A14B-9E30D54E7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651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71FD477-60FC-450B-A9C1-3FB528772EF3}"/>
              </a:ext>
            </a:extLst>
          </p:cNvPr>
          <p:cNvSpPr/>
          <p:nvPr/>
        </p:nvSpPr>
        <p:spPr>
          <a:xfrm>
            <a:off x="7944295" y="-159562"/>
            <a:ext cx="2115817" cy="319123"/>
          </a:xfrm>
          <a:prstGeom prst="roundRect">
            <a:avLst/>
          </a:prstGeom>
          <a:gradFill flip="none" rotWithShape="1">
            <a:gsLst>
              <a:gs pos="0">
                <a:srgbClr val="B7E965"/>
              </a:gs>
              <a:gs pos="100000">
                <a:srgbClr val="00B05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FA5147-FCF9-4DCD-B0B4-0BE7A5A6F740}"/>
              </a:ext>
            </a:extLst>
          </p:cNvPr>
          <p:cNvSpPr/>
          <p:nvPr/>
        </p:nvSpPr>
        <p:spPr>
          <a:xfrm>
            <a:off x="-7620" y="0"/>
            <a:ext cx="5972792" cy="6858000"/>
          </a:xfrm>
          <a:prstGeom prst="rect">
            <a:avLst/>
          </a:prstGeom>
          <a:gradFill flip="none" rotWithShape="1">
            <a:gsLst>
              <a:gs pos="0">
                <a:srgbClr val="B7E965">
                  <a:alpha val="93000"/>
                </a:srgbClr>
              </a:gs>
              <a:gs pos="100000">
                <a:srgbClr val="00B050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3CE6DC-8A77-4D21-9D19-3E681FCFFB40}"/>
              </a:ext>
            </a:extLst>
          </p:cNvPr>
          <p:cNvSpPr/>
          <p:nvPr/>
        </p:nvSpPr>
        <p:spPr>
          <a:xfrm>
            <a:off x="401143" y="3429000"/>
            <a:ext cx="5135880" cy="30327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8BAD7-7EF0-4151-AEDF-599990CCC67D}"/>
              </a:ext>
            </a:extLst>
          </p:cNvPr>
          <p:cNvSpPr txBox="1"/>
          <p:nvPr/>
        </p:nvSpPr>
        <p:spPr>
          <a:xfrm>
            <a:off x="584145" y="3646292"/>
            <a:ext cx="47698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400" b="1" dirty="0">
                <a:solidFill>
                  <a:srgbClr val="5CD42C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Implementing image classification in the camera inside the reverse vending machine.</a:t>
            </a:r>
          </a:p>
          <a:p>
            <a:pPr algn="just"/>
            <a:endParaRPr lang="en-ID" sz="2400" b="1" dirty="0">
              <a:solidFill>
                <a:srgbClr val="5CD42C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ID" sz="2400" b="1" dirty="0">
                <a:solidFill>
                  <a:srgbClr val="5CD42C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Using multiple camera to validate the object as the qualified object. </a:t>
            </a:r>
          </a:p>
          <a:p>
            <a:endParaRPr lang="en-ID" dirty="0">
              <a:gradFill flip="none" rotWithShape="1">
                <a:gsLst>
                  <a:gs pos="0">
                    <a:srgbClr val="B7E965"/>
                  </a:gs>
                  <a:gs pos="51000">
                    <a:srgbClr val="00B050"/>
                  </a:gs>
                </a:gsLst>
                <a:lin ang="16200000" scaled="1"/>
                <a:tileRect/>
              </a:gra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45A351-7178-450D-A047-96FA0CD00A22}"/>
              </a:ext>
            </a:extLst>
          </p:cNvPr>
          <p:cNvSpPr txBox="1"/>
          <p:nvPr/>
        </p:nvSpPr>
        <p:spPr>
          <a:xfrm>
            <a:off x="6362701" y="529612"/>
            <a:ext cx="3222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dirty="0">
                <a:solidFill>
                  <a:schemeClr val="bg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Camera Placement</a:t>
            </a:r>
            <a:endParaRPr lang="en-ID" dirty="0">
              <a:solidFill>
                <a:schemeClr val="bg1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27514A-FDEE-454F-AF52-4B488BC8B760}"/>
              </a:ext>
            </a:extLst>
          </p:cNvPr>
          <p:cNvCxnSpPr>
            <a:cxnSpLocks/>
          </p:cNvCxnSpPr>
          <p:nvPr/>
        </p:nvCxnSpPr>
        <p:spPr>
          <a:xfrm>
            <a:off x="6419024" y="1241766"/>
            <a:ext cx="2258586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B7E965"/>
                </a:gs>
                <a:gs pos="100000">
                  <a:srgbClr val="00B050"/>
                </a:gs>
              </a:gsLst>
              <a:lin ang="108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1A85FE5-A26E-4E72-AAE8-33D308F6C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61" y="349386"/>
            <a:ext cx="4190339" cy="2692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0574AF-0CCF-496E-AA5D-2B60C6774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792" y="1703146"/>
            <a:ext cx="6219208" cy="5154854"/>
          </a:xfrm>
          <a:prstGeom prst="rect">
            <a:avLst/>
          </a:prstGeom>
        </p:spPr>
      </p:pic>
      <p:pic>
        <p:nvPicPr>
          <p:cNvPr id="30" name="Graphic 29" descr="Head with Gears">
            <a:hlinkClick r:id="rId6" action="ppaction://hlinksldjump"/>
            <a:extLst>
              <a:ext uri="{FF2B5EF4-FFF2-40B4-BE49-F238E27FC236}">
                <a16:creationId xmlns:a16="http://schemas.microsoft.com/office/drawing/2014/main" id="{2673C81A-0C53-47D4-BD5B-67563419D4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10200" y="126872"/>
            <a:ext cx="996822" cy="99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65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asil gambar untuk grid search parameter tuning">
            <a:extLst>
              <a:ext uri="{FF2B5EF4-FFF2-40B4-BE49-F238E27FC236}">
                <a16:creationId xmlns:a16="http://schemas.microsoft.com/office/drawing/2014/main" id="{30856940-7B50-4AAA-904E-C2095FC72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39" y="1689905"/>
            <a:ext cx="6312061" cy="427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C46DFA-0FC5-4C78-9ADB-C9E46FC66225}"/>
              </a:ext>
            </a:extLst>
          </p:cNvPr>
          <p:cNvSpPr/>
          <p:nvPr/>
        </p:nvSpPr>
        <p:spPr>
          <a:xfrm>
            <a:off x="4566024" y="-149850"/>
            <a:ext cx="3059952" cy="299700"/>
          </a:xfrm>
          <a:prstGeom prst="roundRect">
            <a:avLst/>
          </a:prstGeom>
          <a:gradFill flip="none" rotWithShape="1">
            <a:gsLst>
              <a:gs pos="0">
                <a:srgbClr val="B7E965"/>
              </a:gs>
              <a:gs pos="100000">
                <a:srgbClr val="00B05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274C1-EBF0-45F3-B901-D8BCD8DF372D}"/>
              </a:ext>
            </a:extLst>
          </p:cNvPr>
          <p:cNvSpPr txBox="1"/>
          <p:nvPr/>
        </p:nvSpPr>
        <p:spPr>
          <a:xfrm>
            <a:off x="4544147" y="451560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2800" dirty="0">
                <a:solidFill>
                  <a:schemeClr val="bg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Parameter Tuning</a:t>
            </a:r>
            <a:endParaRPr lang="en-ID" dirty="0">
              <a:solidFill>
                <a:schemeClr val="bg1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E5F238-3438-4820-9A07-DC55E0148589}"/>
              </a:ext>
            </a:extLst>
          </p:cNvPr>
          <p:cNvCxnSpPr>
            <a:cxnSpLocks/>
          </p:cNvCxnSpPr>
          <p:nvPr/>
        </p:nvCxnSpPr>
        <p:spPr>
          <a:xfrm>
            <a:off x="4881240" y="1183892"/>
            <a:ext cx="242951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B7E965"/>
                </a:gs>
                <a:gs pos="100000">
                  <a:srgbClr val="00B050"/>
                </a:gs>
              </a:gsLst>
              <a:lin ang="108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2A96FDB-6FE2-4BF7-811C-948832D37B3F}"/>
              </a:ext>
            </a:extLst>
          </p:cNvPr>
          <p:cNvSpPr/>
          <p:nvPr/>
        </p:nvSpPr>
        <p:spPr>
          <a:xfrm>
            <a:off x="0" y="1689904"/>
            <a:ext cx="5879940" cy="4271058"/>
          </a:xfrm>
          <a:prstGeom prst="rect">
            <a:avLst/>
          </a:prstGeom>
          <a:gradFill>
            <a:gsLst>
              <a:gs pos="0">
                <a:srgbClr val="B7E965">
                  <a:alpha val="81000"/>
                </a:srgbClr>
              </a:gs>
              <a:gs pos="99000">
                <a:srgbClr val="00B050">
                  <a:alpha val="6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3A811-A897-4402-BAEB-C530DA423E8B}"/>
              </a:ext>
            </a:extLst>
          </p:cNvPr>
          <p:cNvSpPr txBox="1"/>
          <p:nvPr/>
        </p:nvSpPr>
        <p:spPr>
          <a:xfrm>
            <a:off x="497711" y="1855339"/>
            <a:ext cx="4109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Grid Search Cross Validation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0846F2-B8F6-4932-8D4C-F12E1B8FB235}"/>
              </a:ext>
            </a:extLst>
          </p:cNvPr>
          <p:cNvCxnSpPr/>
          <p:nvPr/>
        </p:nvCxnSpPr>
        <p:spPr>
          <a:xfrm>
            <a:off x="601882" y="2419109"/>
            <a:ext cx="21058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30EE7D-EF4A-4788-A7CA-654F4B604983}"/>
              </a:ext>
            </a:extLst>
          </p:cNvPr>
          <p:cNvSpPr txBox="1"/>
          <p:nvPr/>
        </p:nvSpPr>
        <p:spPr>
          <a:xfrm>
            <a:off x="497711" y="2482439"/>
            <a:ext cx="51275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Choosing a set of optimal hyperparameters for learning algorithm. </a:t>
            </a:r>
          </a:p>
          <a:p>
            <a:pPr algn="just"/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of the parameters:</a:t>
            </a:r>
          </a:p>
          <a:p>
            <a:pPr algn="just"/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 Value: </a:t>
            </a:r>
          </a:p>
          <a:p>
            <a:pPr algn="just"/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-Gamma Value</a:t>
            </a:r>
          </a:p>
          <a:p>
            <a:pPr algn="just"/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-Kernel</a:t>
            </a:r>
          </a:p>
          <a:p>
            <a:pPr algn="just"/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Lastly select the architecture which produces best result</a:t>
            </a:r>
          </a:p>
        </p:txBody>
      </p:sp>
      <p:pic>
        <p:nvPicPr>
          <p:cNvPr id="10" name="Graphic 9" descr="Flask">
            <a:extLst>
              <a:ext uri="{FF2B5EF4-FFF2-40B4-BE49-F238E27FC236}">
                <a16:creationId xmlns:a16="http://schemas.microsoft.com/office/drawing/2014/main" id="{17D1FA1D-3757-4DC6-AEDB-B8A7658FE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45707" y="115691"/>
            <a:ext cx="1046293" cy="10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4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6859E0-3D88-4D5C-9995-1BFC33B8AE91}"/>
              </a:ext>
            </a:extLst>
          </p:cNvPr>
          <p:cNvSpPr/>
          <p:nvPr/>
        </p:nvSpPr>
        <p:spPr>
          <a:xfrm>
            <a:off x="4566024" y="-149850"/>
            <a:ext cx="3059952" cy="299700"/>
          </a:xfrm>
          <a:prstGeom prst="roundRect">
            <a:avLst/>
          </a:prstGeom>
          <a:gradFill flip="none" rotWithShape="1">
            <a:gsLst>
              <a:gs pos="0">
                <a:srgbClr val="B7E965"/>
              </a:gs>
              <a:gs pos="100000">
                <a:srgbClr val="00B05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CE47E7-E3DD-4D2D-8E61-8BB7B1317014}"/>
              </a:ext>
            </a:extLst>
          </p:cNvPr>
          <p:cNvSpPr txBox="1"/>
          <p:nvPr/>
        </p:nvSpPr>
        <p:spPr>
          <a:xfrm>
            <a:off x="5388114" y="451560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2800" dirty="0">
                <a:solidFill>
                  <a:schemeClr val="bg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RESULT</a:t>
            </a:r>
            <a:endParaRPr lang="en-ID" dirty="0">
              <a:solidFill>
                <a:schemeClr val="bg1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62B31F-4D66-4FBF-9147-B2DA6E22E0C8}"/>
              </a:ext>
            </a:extLst>
          </p:cNvPr>
          <p:cNvCxnSpPr>
            <a:cxnSpLocks/>
          </p:cNvCxnSpPr>
          <p:nvPr/>
        </p:nvCxnSpPr>
        <p:spPr>
          <a:xfrm>
            <a:off x="4881240" y="1183892"/>
            <a:ext cx="242951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B7E965"/>
                </a:gs>
                <a:gs pos="100000">
                  <a:srgbClr val="00B050"/>
                </a:gs>
              </a:gsLst>
              <a:lin ang="108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A24843-6E59-477B-853A-FA5675FF2A2F}"/>
              </a:ext>
            </a:extLst>
          </p:cNvPr>
          <p:cNvSpPr txBox="1"/>
          <p:nvPr/>
        </p:nvSpPr>
        <p:spPr>
          <a:xfrm>
            <a:off x="1577447" y="4952906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2400" dirty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Glass Bottle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20BF6-DD32-4959-8F95-79AA88A2B6FB}"/>
              </a:ext>
            </a:extLst>
          </p:cNvPr>
          <p:cNvSpPr txBox="1"/>
          <p:nvPr/>
        </p:nvSpPr>
        <p:spPr>
          <a:xfrm>
            <a:off x="5255057" y="4920155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2400" dirty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Metal Can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16A8F3-F4AB-47A0-A30B-13FCDEB85C2A}"/>
              </a:ext>
            </a:extLst>
          </p:cNvPr>
          <p:cNvSpPr txBox="1"/>
          <p:nvPr/>
        </p:nvSpPr>
        <p:spPr>
          <a:xfrm>
            <a:off x="8637026" y="4920154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2400" dirty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Plastic Bottle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2CBE31-6513-4C2C-AA9E-9A7B014FD4E3}"/>
              </a:ext>
            </a:extLst>
          </p:cNvPr>
          <p:cNvCxnSpPr/>
          <p:nvPr/>
        </p:nvCxnSpPr>
        <p:spPr>
          <a:xfrm>
            <a:off x="1440250" y="5426146"/>
            <a:ext cx="2095017" cy="0"/>
          </a:xfrm>
          <a:prstGeom prst="line">
            <a:avLst/>
          </a:prstGeom>
          <a:ln w="57150">
            <a:solidFill>
              <a:srgbClr val="5CD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822C1B-0FE0-41C8-9CDD-BA2F1069EA25}"/>
              </a:ext>
            </a:extLst>
          </p:cNvPr>
          <p:cNvCxnSpPr/>
          <p:nvPr/>
        </p:nvCxnSpPr>
        <p:spPr>
          <a:xfrm>
            <a:off x="4924484" y="5414571"/>
            <a:ext cx="2095017" cy="0"/>
          </a:xfrm>
          <a:prstGeom prst="line">
            <a:avLst/>
          </a:prstGeom>
          <a:ln w="57150">
            <a:solidFill>
              <a:srgbClr val="5CD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B4D558-E91E-4AC8-A068-D0532FFA80F0}"/>
              </a:ext>
            </a:extLst>
          </p:cNvPr>
          <p:cNvCxnSpPr/>
          <p:nvPr/>
        </p:nvCxnSpPr>
        <p:spPr>
          <a:xfrm>
            <a:off x="8571516" y="5423765"/>
            <a:ext cx="2095017" cy="0"/>
          </a:xfrm>
          <a:prstGeom prst="line">
            <a:avLst/>
          </a:prstGeom>
          <a:ln w="57150">
            <a:solidFill>
              <a:srgbClr val="5CD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032B996-D510-43ED-A894-497ADAD78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0" b="1800"/>
          <a:stretch/>
        </p:blipFill>
        <p:spPr>
          <a:xfrm>
            <a:off x="1043548" y="2526779"/>
            <a:ext cx="2911575" cy="2292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EE723F-E0AE-4377-89B0-41E73C3A49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6" t="23509" r="31038" b="4990"/>
          <a:stretch/>
        </p:blipFill>
        <p:spPr>
          <a:xfrm>
            <a:off x="4589255" y="2526778"/>
            <a:ext cx="2920503" cy="2292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ABD22E-E4A0-4DD9-82D2-EAE3282F9F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8020" r="2166" b="7630"/>
          <a:stretch/>
        </p:blipFill>
        <p:spPr>
          <a:xfrm>
            <a:off x="8176586" y="2526779"/>
            <a:ext cx="2884881" cy="2263857"/>
          </a:xfrm>
          <a:prstGeom prst="rect">
            <a:avLst/>
          </a:prstGeom>
        </p:spPr>
      </p:pic>
      <p:pic>
        <p:nvPicPr>
          <p:cNvPr id="19" name="Graphic 18" descr="Lightbulb">
            <a:extLst>
              <a:ext uri="{FF2B5EF4-FFF2-40B4-BE49-F238E27FC236}">
                <a16:creationId xmlns:a16="http://schemas.microsoft.com/office/drawing/2014/main" id="{04281DB3-8770-4177-B9DE-E43FD2E75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44492" y="136384"/>
            <a:ext cx="1047508" cy="10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58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6859E0-3D88-4D5C-9995-1BFC33B8AE91}"/>
              </a:ext>
            </a:extLst>
          </p:cNvPr>
          <p:cNvSpPr/>
          <p:nvPr/>
        </p:nvSpPr>
        <p:spPr>
          <a:xfrm>
            <a:off x="4566024" y="-149850"/>
            <a:ext cx="3059952" cy="299700"/>
          </a:xfrm>
          <a:prstGeom prst="roundRect">
            <a:avLst/>
          </a:prstGeom>
          <a:gradFill flip="none" rotWithShape="1">
            <a:gsLst>
              <a:gs pos="0">
                <a:srgbClr val="B7E965"/>
              </a:gs>
              <a:gs pos="100000">
                <a:srgbClr val="00B05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CE47E7-E3DD-4D2D-8E61-8BB7B1317014}"/>
              </a:ext>
            </a:extLst>
          </p:cNvPr>
          <p:cNvSpPr txBox="1"/>
          <p:nvPr/>
        </p:nvSpPr>
        <p:spPr>
          <a:xfrm>
            <a:off x="5480287" y="451560"/>
            <a:ext cx="1231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2800" dirty="0">
                <a:solidFill>
                  <a:schemeClr val="bg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DEMO</a:t>
            </a:r>
            <a:endParaRPr lang="en-ID" dirty="0">
              <a:solidFill>
                <a:schemeClr val="bg1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62B31F-4D66-4FBF-9147-B2DA6E22E0C8}"/>
              </a:ext>
            </a:extLst>
          </p:cNvPr>
          <p:cNvCxnSpPr>
            <a:cxnSpLocks/>
          </p:cNvCxnSpPr>
          <p:nvPr/>
        </p:nvCxnSpPr>
        <p:spPr>
          <a:xfrm>
            <a:off x="4881240" y="1183892"/>
            <a:ext cx="242951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B7E965"/>
                </a:gs>
                <a:gs pos="100000">
                  <a:srgbClr val="00B050"/>
                </a:gs>
              </a:gsLst>
              <a:lin ang="108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822C1B-0FE0-41C8-9CDD-BA2F1069EA25}"/>
              </a:ext>
            </a:extLst>
          </p:cNvPr>
          <p:cNvCxnSpPr>
            <a:cxnSpLocks/>
          </p:cNvCxnSpPr>
          <p:nvPr/>
        </p:nvCxnSpPr>
        <p:spPr>
          <a:xfrm>
            <a:off x="2880858" y="6028030"/>
            <a:ext cx="6430280" cy="0"/>
          </a:xfrm>
          <a:prstGeom prst="line">
            <a:avLst/>
          </a:prstGeom>
          <a:ln w="57150">
            <a:solidFill>
              <a:srgbClr val="5CD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Presentation with media">
            <a:extLst>
              <a:ext uri="{FF2B5EF4-FFF2-40B4-BE49-F238E27FC236}">
                <a16:creationId xmlns:a16="http://schemas.microsoft.com/office/drawing/2014/main" id="{163B6FEC-12DD-4B7C-8312-B2894C548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8235" y="0"/>
            <a:ext cx="1134247" cy="1134247"/>
          </a:xfrm>
          <a:prstGeom prst="rect">
            <a:avLst/>
          </a:prstGeom>
        </p:spPr>
      </p:pic>
      <p:pic>
        <p:nvPicPr>
          <p:cNvPr id="8" name="ComvisDemo">
            <a:hlinkClick r:id="" action="ppaction://media"/>
            <a:extLst>
              <a:ext uri="{FF2B5EF4-FFF2-40B4-BE49-F238E27FC236}">
                <a16:creationId xmlns:a16="http://schemas.microsoft.com/office/drawing/2014/main" id="{30267650-2924-46D4-845C-577B7DB7F1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16864" y="1435988"/>
            <a:ext cx="7558268" cy="42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0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BDDDC5-C5D0-4C7E-A4D9-1D225ED5E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1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B066EC-804E-4BB3-9BAE-8C29E872C066}"/>
              </a:ext>
            </a:extLst>
          </p:cNvPr>
          <p:cNvSpPr/>
          <p:nvPr/>
        </p:nvSpPr>
        <p:spPr>
          <a:xfrm>
            <a:off x="0" y="0"/>
            <a:ext cx="12201366" cy="6858000"/>
          </a:xfrm>
          <a:prstGeom prst="rect">
            <a:avLst/>
          </a:prstGeom>
          <a:gradFill flip="none" rotWithShape="1">
            <a:gsLst>
              <a:gs pos="0">
                <a:srgbClr val="B7E965"/>
              </a:gs>
              <a:gs pos="99000">
                <a:srgbClr val="00B050">
                  <a:alpha val="32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5C8931-6C27-4983-A5A1-CD8D5BA35EE0}"/>
              </a:ext>
            </a:extLst>
          </p:cNvPr>
          <p:cNvSpPr txBox="1"/>
          <p:nvPr/>
        </p:nvSpPr>
        <p:spPr>
          <a:xfrm>
            <a:off x="243768" y="194739"/>
            <a:ext cx="3727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8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egoe UI Semibold" panose="020B0702040204020203" pitchFamily="34" charset="0"/>
              </a:rPr>
              <a:t>REFERENCES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60AF2-FBA5-4965-ADDD-0E2A7EBDE25F}"/>
              </a:ext>
            </a:extLst>
          </p:cNvPr>
          <p:cNvSpPr txBox="1"/>
          <p:nvPr/>
        </p:nvSpPr>
        <p:spPr>
          <a:xfrm>
            <a:off x="386522" y="1044475"/>
            <a:ext cx="118054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https://scikit-learn.org/stable/modules/generated/sklearn.svm.SVC.html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https://www.kaggle.com/ishivinal/model-tuning-grid-random-search-and-baysian-op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https://pdfs.semanticscholar.org/9cf4/3b88c08acac634665822cdf34dcad5c43e68.pdf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https://opencv-python-tutroals.readthedocs.io/en/latest/py_tutorials/py_feature2d/py_surf_intro/py_surf_intro.html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https://towardsdatascience.com/https-medium-com-pupalerushikesh-svm-f4b42800e989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http://benalexkeen.com/feature-scaling-with-scikit-learn/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https://scikit-learn.org/stable/auto_examples/applications/plot_face_recognition.html#sphx-glr-auto-examples-applications-plot-face-recognition-py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https://www.thejakartapost.com/news/2018/08/10/jakarta-generates-up-to-2400-tons-of-plastic-waste-daily.html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D" dirty="0"/>
          </a:p>
          <a:p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DF86B-52D4-480D-883E-2576D75375CB}"/>
              </a:ext>
            </a:extLst>
          </p:cNvPr>
          <p:cNvSpPr txBox="1"/>
          <p:nvPr/>
        </p:nvSpPr>
        <p:spPr>
          <a:xfrm>
            <a:off x="243768" y="3946547"/>
            <a:ext cx="52742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8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egoe UI Semibold" panose="020B0702040204020203" pitchFamily="34" charset="0"/>
              </a:rPr>
              <a:t>DATASET SOURCE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03BE7E-A02C-4F01-A974-70C007B12BB8}"/>
              </a:ext>
            </a:extLst>
          </p:cNvPr>
          <p:cNvSpPr txBox="1"/>
          <p:nvPr/>
        </p:nvSpPr>
        <p:spPr>
          <a:xfrm>
            <a:off x="386522" y="4890195"/>
            <a:ext cx="11805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https://github.com/garythung/trashnet/blob/master/data/dataset-resized.zip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http://www.slipguru.unige.it/Data/glassense_vision/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http://www.multimediauts.org/dataset/WSID-100.html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84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>
            <a:extLst>
              <a:ext uri="{FF2B5EF4-FFF2-40B4-BE49-F238E27FC236}">
                <a16:creationId xmlns:a16="http://schemas.microsoft.com/office/drawing/2014/main" id="{F6B80C49-B211-465B-96C8-0F9924673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1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4F1207C8-DA31-4CF1-85E0-E3FF8037231C}"/>
              </a:ext>
            </a:extLst>
          </p:cNvPr>
          <p:cNvSpPr/>
          <p:nvPr/>
        </p:nvSpPr>
        <p:spPr>
          <a:xfrm>
            <a:off x="-9366" y="0"/>
            <a:ext cx="12201366" cy="6858000"/>
          </a:xfrm>
          <a:prstGeom prst="rect">
            <a:avLst/>
          </a:prstGeom>
          <a:gradFill flip="none" rotWithShape="1">
            <a:gsLst>
              <a:gs pos="0">
                <a:srgbClr val="B7E965"/>
              </a:gs>
              <a:gs pos="100000">
                <a:srgbClr val="00B050">
                  <a:alpha val="2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08" name="Group 107"/>
          <p:cNvGrpSpPr/>
          <p:nvPr/>
        </p:nvGrpSpPr>
        <p:grpSpPr>
          <a:xfrm>
            <a:off x="1066880" y="422401"/>
            <a:ext cx="10606228" cy="5354120"/>
            <a:chOff x="1066880" y="422401"/>
            <a:chExt cx="10606228" cy="5354120"/>
          </a:xfrm>
        </p:grpSpPr>
        <p:cxnSp>
          <p:nvCxnSpPr>
            <p:cNvPr id="58" name="Straight Connector 57"/>
            <p:cNvCxnSpPr>
              <a:cxnSpLocks/>
            </p:cNvCxnSpPr>
            <p:nvPr/>
          </p:nvCxnSpPr>
          <p:spPr>
            <a:xfrm>
              <a:off x="4584303" y="1720689"/>
              <a:ext cx="1987489" cy="3248709"/>
            </a:xfrm>
            <a:prstGeom prst="line">
              <a:avLst/>
            </a:prstGeom>
            <a:ln w="28575">
              <a:solidFill>
                <a:schemeClr val="bg1">
                  <a:lumMod val="9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cxnSpLocks/>
            </p:cNvCxnSpPr>
            <p:nvPr/>
          </p:nvCxnSpPr>
          <p:spPr>
            <a:xfrm flipH="1">
              <a:off x="7223289" y="1804079"/>
              <a:ext cx="762933" cy="2895460"/>
            </a:xfrm>
            <a:prstGeom prst="line">
              <a:avLst/>
            </a:prstGeom>
            <a:ln w="28575">
              <a:solidFill>
                <a:schemeClr val="bg1">
                  <a:lumMod val="9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cxnSpLocks/>
            </p:cNvCxnSpPr>
            <p:nvPr/>
          </p:nvCxnSpPr>
          <p:spPr>
            <a:xfrm>
              <a:off x="1596993" y="2729063"/>
              <a:ext cx="2168272" cy="2123014"/>
            </a:xfrm>
            <a:prstGeom prst="line">
              <a:avLst/>
            </a:prstGeom>
            <a:ln w="28575">
              <a:solidFill>
                <a:schemeClr val="bg1">
                  <a:lumMod val="9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</p:cNvCxnSpPr>
            <p:nvPr/>
          </p:nvCxnSpPr>
          <p:spPr>
            <a:xfrm flipV="1">
              <a:off x="1912271" y="5314299"/>
              <a:ext cx="1661535" cy="393394"/>
            </a:xfrm>
            <a:prstGeom prst="line">
              <a:avLst/>
            </a:prstGeom>
            <a:ln w="28575">
              <a:solidFill>
                <a:schemeClr val="bg1">
                  <a:lumMod val="9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</p:cNvCxnSpPr>
            <p:nvPr/>
          </p:nvCxnSpPr>
          <p:spPr>
            <a:xfrm flipH="1" flipV="1">
              <a:off x="1066880" y="2948643"/>
              <a:ext cx="191710" cy="2105369"/>
            </a:xfrm>
            <a:prstGeom prst="line">
              <a:avLst/>
            </a:prstGeom>
            <a:ln w="28575">
              <a:solidFill>
                <a:schemeClr val="bg1">
                  <a:lumMod val="9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</p:cNvCxnSpPr>
            <p:nvPr/>
          </p:nvCxnSpPr>
          <p:spPr>
            <a:xfrm flipV="1">
              <a:off x="1720812" y="1720689"/>
              <a:ext cx="1565203" cy="3524782"/>
            </a:xfrm>
            <a:prstGeom prst="line">
              <a:avLst/>
            </a:prstGeom>
            <a:ln w="28575">
              <a:solidFill>
                <a:schemeClr val="bg1">
                  <a:lumMod val="9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</p:cNvCxnSpPr>
            <p:nvPr/>
          </p:nvCxnSpPr>
          <p:spPr>
            <a:xfrm flipH="1">
              <a:off x="1617929" y="1071545"/>
              <a:ext cx="1399202" cy="608704"/>
            </a:xfrm>
            <a:prstGeom prst="line">
              <a:avLst/>
            </a:prstGeom>
            <a:ln w="28575">
              <a:solidFill>
                <a:schemeClr val="bg1">
                  <a:lumMod val="9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cxnSpLocks/>
            </p:cNvCxnSpPr>
            <p:nvPr/>
          </p:nvCxnSpPr>
          <p:spPr>
            <a:xfrm flipH="1" flipV="1">
              <a:off x="4584303" y="422401"/>
              <a:ext cx="2914418" cy="204748"/>
            </a:xfrm>
            <a:prstGeom prst="line">
              <a:avLst/>
            </a:prstGeom>
            <a:ln w="28575">
              <a:solidFill>
                <a:schemeClr val="bg1">
                  <a:lumMod val="9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cxnSpLocks/>
            </p:cNvCxnSpPr>
            <p:nvPr/>
          </p:nvCxnSpPr>
          <p:spPr>
            <a:xfrm flipH="1">
              <a:off x="4689709" y="1114650"/>
              <a:ext cx="2607083" cy="3737427"/>
            </a:xfrm>
            <a:prstGeom prst="line">
              <a:avLst/>
            </a:prstGeom>
            <a:ln w="28575">
              <a:solidFill>
                <a:schemeClr val="bg1">
                  <a:lumMod val="9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/>
            </p:cNvCxnSpPr>
            <p:nvPr/>
          </p:nvCxnSpPr>
          <p:spPr>
            <a:xfrm>
              <a:off x="8473722" y="1602150"/>
              <a:ext cx="1960514" cy="3422752"/>
            </a:xfrm>
            <a:prstGeom prst="line">
              <a:avLst/>
            </a:prstGeom>
            <a:ln w="28575">
              <a:solidFill>
                <a:schemeClr val="bg1">
                  <a:lumMod val="9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cxnSpLocks/>
            </p:cNvCxnSpPr>
            <p:nvPr/>
          </p:nvCxnSpPr>
          <p:spPr>
            <a:xfrm>
              <a:off x="8144645" y="5620895"/>
              <a:ext cx="1563876" cy="129722"/>
            </a:xfrm>
            <a:prstGeom prst="line">
              <a:avLst/>
            </a:prstGeom>
            <a:ln w="28575">
              <a:solidFill>
                <a:schemeClr val="bg1">
                  <a:lumMod val="9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cxnSpLocks/>
            </p:cNvCxnSpPr>
            <p:nvPr/>
          </p:nvCxnSpPr>
          <p:spPr>
            <a:xfrm flipV="1">
              <a:off x="7874786" y="2198950"/>
              <a:ext cx="3285165" cy="2770448"/>
            </a:xfrm>
            <a:prstGeom prst="line">
              <a:avLst/>
            </a:prstGeom>
            <a:ln w="28575">
              <a:solidFill>
                <a:schemeClr val="bg1">
                  <a:lumMod val="9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cxnSpLocks/>
            </p:cNvCxnSpPr>
            <p:nvPr/>
          </p:nvCxnSpPr>
          <p:spPr>
            <a:xfrm flipV="1">
              <a:off x="10947393" y="1986393"/>
              <a:ext cx="725715" cy="3251066"/>
            </a:xfrm>
            <a:prstGeom prst="line">
              <a:avLst/>
            </a:prstGeom>
            <a:ln w="28575">
              <a:solidFill>
                <a:schemeClr val="bg1">
                  <a:lumMod val="9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cxnSpLocks/>
            </p:cNvCxnSpPr>
            <p:nvPr/>
          </p:nvCxnSpPr>
          <p:spPr>
            <a:xfrm>
              <a:off x="8473722" y="627149"/>
              <a:ext cx="2173071" cy="332929"/>
            </a:xfrm>
            <a:prstGeom prst="line">
              <a:avLst/>
            </a:prstGeom>
            <a:ln w="28575">
              <a:solidFill>
                <a:schemeClr val="bg1">
                  <a:lumMod val="9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cxnSpLocks/>
            </p:cNvCxnSpPr>
            <p:nvPr/>
          </p:nvCxnSpPr>
          <p:spPr>
            <a:xfrm flipV="1">
              <a:off x="4689709" y="1473236"/>
              <a:ext cx="5744527" cy="3378841"/>
            </a:xfrm>
            <a:prstGeom prst="line">
              <a:avLst/>
            </a:prstGeom>
            <a:ln w="28575">
              <a:solidFill>
                <a:schemeClr val="bg1">
                  <a:lumMod val="9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cxnSpLocks/>
            </p:cNvCxnSpPr>
            <p:nvPr/>
          </p:nvCxnSpPr>
          <p:spPr>
            <a:xfrm flipV="1">
              <a:off x="4689709" y="5620895"/>
              <a:ext cx="1612224" cy="155626"/>
            </a:xfrm>
            <a:prstGeom prst="line">
              <a:avLst/>
            </a:prstGeom>
            <a:ln w="28575">
              <a:solidFill>
                <a:schemeClr val="bg1">
                  <a:lumMod val="95000"/>
                  <a:alpha val="7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0" y="3087411"/>
            <a:ext cx="12192000" cy="683188"/>
          </a:xfrm>
          <a:prstGeom prst="rect">
            <a:avLst/>
          </a:prstGeom>
          <a:solidFill>
            <a:srgbClr val="5CD42C">
              <a:alpha val="56000"/>
            </a:srgbClr>
          </a:solid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spc="6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cs typeface="Open Sans Extrabold" panose="020B0906030804020204" pitchFamily="34" charset="0"/>
              </a:rPr>
              <a:t>WASTES CLASSIFICATION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0" name="Slide Zoom 69">
                <a:extLst>
                  <a:ext uri="{FF2B5EF4-FFF2-40B4-BE49-F238E27FC236}">
                    <a16:creationId xmlns:a16="http://schemas.microsoft.com/office/drawing/2014/main" id="{348B1183-DE9F-48C2-9661-1B84F86A97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3331801"/>
                  </p:ext>
                </p:extLst>
              </p:nvPr>
            </p:nvGraphicFramePr>
            <p:xfrm>
              <a:off x="240273" y="1409984"/>
              <a:ext cx="1565203" cy="1565203"/>
            </p:xfrm>
            <a:graphic>
              <a:graphicData uri="http://schemas.microsoft.com/office/powerpoint/2016/slidezoom">
                <pslz:sldZm>
                  <pslz:sldZmObj sldId="257" cId="1764301285">
                    <pslz:zmPr id="{014733F2-E563-4AD2-B68B-9E53D02E84C2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65203" cy="156520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0" name="Slide Zoom 6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48B1183-DE9F-48C2-9661-1B84F86A97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273" y="1409984"/>
                <a:ext cx="1565203" cy="156520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3" name="Slide Zoom 72">
                <a:extLst>
                  <a:ext uri="{FF2B5EF4-FFF2-40B4-BE49-F238E27FC236}">
                    <a16:creationId xmlns:a16="http://schemas.microsoft.com/office/drawing/2014/main" id="{356BD069-72C2-404A-BE31-005702D77E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7888310"/>
                  </p:ext>
                </p:extLst>
              </p:nvPr>
            </p:nvGraphicFramePr>
            <p:xfrm>
              <a:off x="504636" y="5037404"/>
              <a:ext cx="1407015" cy="1407015"/>
            </p:xfrm>
            <a:graphic>
              <a:graphicData uri="http://schemas.microsoft.com/office/powerpoint/2016/slidezoom">
                <pslz:sldZm>
                  <pslz:sldZmObj sldId="258" cId="1970497927">
                    <pslz:zmPr id="{8594A0E4-796A-418F-AC69-C04783B4311A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07015" cy="140701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3" name="Slide Zoom 7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56BD069-72C2-404A-BE31-005702D77E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636" y="5037404"/>
                <a:ext cx="1407015" cy="140701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4" name="Slide Zoom 83">
                <a:extLst>
                  <a:ext uri="{FF2B5EF4-FFF2-40B4-BE49-F238E27FC236}">
                    <a16:creationId xmlns:a16="http://schemas.microsoft.com/office/drawing/2014/main" id="{5BDB8D46-9DAE-4369-839D-3E80A0FFA0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0194628"/>
                  </p:ext>
                </p:extLst>
              </p:nvPr>
            </p:nvGraphicFramePr>
            <p:xfrm>
              <a:off x="3041058" y="158552"/>
              <a:ext cx="1812900" cy="1812900"/>
            </p:xfrm>
            <a:graphic>
              <a:graphicData uri="http://schemas.microsoft.com/office/powerpoint/2016/slidezoom">
                <pslz:sldZm>
                  <pslz:sldZmObj sldId="260" cId="811297944">
                    <pslz:zmPr id="{278625FD-C07C-45D5-BF03-2CE7E29A8F62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12900" cy="18129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4" name="Slide Zoom 8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5BDB8D46-9DAE-4369-839D-3E80A0FFA0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058" y="158552"/>
                <a:ext cx="1812900" cy="18129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6" name="Slide Zoom 85">
                <a:extLst>
                  <a:ext uri="{FF2B5EF4-FFF2-40B4-BE49-F238E27FC236}">
                    <a16:creationId xmlns:a16="http://schemas.microsoft.com/office/drawing/2014/main" id="{708D0695-0739-4856-A852-9CFB3EC625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3667020"/>
                  </p:ext>
                </p:extLst>
              </p:nvPr>
            </p:nvGraphicFramePr>
            <p:xfrm>
              <a:off x="3593683" y="4666518"/>
              <a:ext cx="1328635" cy="1322455"/>
            </p:xfrm>
            <a:graphic>
              <a:graphicData uri="http://schemas.microsoft.com/office/powerpoint/2016/slidezoom">
                <pslz:sldZm>
                  <pslz:sldZmObj sldId="262" cId="1993957761">
                    <pslz:zmPr id="{842F2F72-A38A-46C9-8937-5A86DB6E0547}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28635" cy="132245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6" name="Slide Zoom 8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08D0695-0739-4856-A852-9CFB3EC625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683" y="4666518"/>
                <a:ext cx="1328635" cy="132245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3" name="Slide Zoom 92">
                <a:extLst>
                  <a:ext uri="{FF2B5EF4-FFF2-40B4-BE49-F238E27FC236}">
                    <a16:creationId xmlns:a16="http://schemas.microsoft.com/office/drawing/2014/main" id="{8F5388EB-B925-477E-9DCE-6F758FBE7D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2428340"/>
                  </p:ext>
                </p:extLst>
              </p:nvPr>
            </p:nvGraphicFramePr>
            <p:xfrm>
              <a:off x="9717887" y="5049512"/>
              <a:ext cx="1570739" cy="1570739"/>
            </p:xfrm>
            <a:graphic>
              <a:graphicData uri="http://schemas.microsoft.com/office/powerpoint/2016/slidezoom">
                <pslz:sldZm>
                  <pslz:sldZmObj sldId="270" cId="2239358984">
                    <pslz:zmPr id="{339CEFCA-B9B9-4F26-80D9-9294B2FF3FA3}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70739" cy="157073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3" name="Slide Zoom 9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8F5388EB-B925-477E-9DCE-6F758FBE7D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7887" y="5049512"/>
                <a:ext cx="1570739" cy="157073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2" name="Slide Zoom 101">
                <a:extLst>
                  <a:ext uri="{FF2B5EF4-FFF2-40B4-BE49-F238E27FC236}">
                    <a16:creationId xmlns:a16="http://schemas.microsoft.com/office/drawing/2014/main" id="{A1E0DA6A-8F98-4546-9601-7A37C34000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8014720"/>
                  </p:ext>
                </p:extLst>
              </p:nvPr>
            </p:nvGraphicFramePr>
            <p:xfrm>
              <a:off x="7265334" y="432429"/>
              <a:ext cx="1410318" cy="1410318"/>
            </p:xfrm>
            <a:graphic>
              <a:graphicData uri="http://schemas.microsoft.com/office/powerpoint/2016/slidezoom">
                <pslz:sldZm>
                  <pslz:sldZmObj sldId="266" cId="1330874256">
                    <pslz:zmPr id="{56D87986-89CF-4AFD-872C-1F5C42408DB4}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10318" cy="141031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2" name="Slide Zoom 10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A1E0DA6A-8F98-4546-9601-7A37C34000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5334" y="432429"/>
                <a:ext cx="1410318" cy="141031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5" name="Slide Zoom 104">
                <a:extLst>
                  <a:ext uri="{FF2B5EF4-FFF2-40B4-BE49-F238E27FC236}">
                    <a16:creationId xmlns:a16="http://schemas.microsoft.com/office/drawing/2014/main" id="{0BA0F517-ADD5-4F21-89E0-88078BDA3A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5832174"/>
                  </p:ext>
                </p:extLst>
              </p:nvPr>
            </p:nvGraphicFramePr>
            <p:xfrm>
              <a:off x="10487282" y="724085"/>
              <a:ext cx="1439114" cy="1439114"/>
            </p:xfrm>
            <a:graphic>
              <a:graphicData uri="http://schemas.microsoft.com/office/powerpoint/2016/slidezoom">
                <pslz:sldZm>
                  <pslz:sldZmObj sldId="268" cId="426574876">
                    <pslz:zmPr id="{5D3C8EC2-5EAC-4837-A074-369740F2F0BF}" imageType="cover" transitionDur="1000">
                      <p166:blipFill xmlns:p166="http://schemas.microsoft.com/office/powerpoint/2016/6/main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39114" cy="14391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5" name="Slide Zoom 104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0BA0F517-ADD5-4F21-89E0-88078BDA3A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7282" y="724085"/>
                <a:ext cx="1439114" cy="14391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7" name="Slide Zoom 106">
                <a:extLst>
                  <a:ext uri="{FF2B5EF4-FFF2-40B4-BE49-F238E27FC236}">
                    <a16:creationId xmlns:a16="http://schemas.microsoft.com/office/drawing/2014/main" id="{8FBFEA0E-9DC5-4824-BBB4-FF2CAEF744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5875800"/>
                  </p:ext>
                </p:extLst>
              </p:nvPr>
            </p:nvGraphicFramePr>
            <p:xfrm>
              <a:off x="6336429" y="4703521"/>
              <a:ext cx="1880051" cy="1880051"/>
            </p:xfrm>
            <a:graphic>
              <a:graphicData uri="http://schemas.microsoft.com/office/powerpoint/2016/slidezoom">
                <pslz:sldZm>
                  <pslz:sldZmObj sldId="271" cId="435406222">
                    <pslz:zmPr id="{E522AB7A-D32C-4573-AB15-E85C2D4F9D7B}" imageType="cover" transitionDur="1000">
                      <p166:blipFill xmlns:p166="http://schemas.microsoft.com/office/powerpoint/2016/6/main"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80051" cy="188005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7" name="Slide Zoom 106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8FBFEA0E-9DC5-4824-BBB4-FF2CAEF744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6429" y="4703521"/>
                <a:ext cx="1880051" cy="188005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09" name="Oval 108">
            <a:hlinkClick r:id="rId21" action="ppaction://hlinksldjump"/>
            <a:extLst>
              <a:ext uri="{FF2B5EF4-FFF2-40B4-BE49-F238E27FC236}">
                <a16:creationId xmlns:a16="http://schemas.microsoft.com/office/drawing/2014/main" id="{5705FAF3-A928-4D07-89E6-A5AEA5D013C6}"/>
              </a:ext>
            </a:extLst>
          </p:cNvPr>
          <p:cNvSpPr/>
          <p:nvPr/>
        </p:nvSpPr>
        <p:spPr>
          <a:xfrm>
            <a:off x="11856102" y="6484720"/>
            <a:ext cx="740787" cy="731628"/>
          </a:xfrm>
          <a:prstGeom prst="ellipse">
            <a:avLst/>
          </a:prstGeom>
          <a:gradFill>
            <a:gsLst>
              <a:gs pos="0">
                <a:srgbClr val="B7E965"/>
              </a:gs>
              <a:gs pos="99000">
                <a:srgbClr val="00B050">
                  <a:alpha val="84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7749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ambar terkait">
            <a:extLst>
              <a:ext uri="{FF2B5EF4-FFF2-40B4-BE49-F238E27FC236}">
                <a16:creationId xmlns:a16="http://schemas.microsoft.com/office/drawing/2014/main" id="{C1E94DAF-18ED-4214-A14B-9E30D54E7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651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71FD477-60FC-450B-A9C1-3FB528772EF3}"/>
              </a:ext>
            </a:extLst>
          </p:cNvPr>
          <p:cNvSpPr/>
          <p:nvPr/>
        </p:nvSpPr>
        <p:spPr>
          <a:xfrm>
            <a:off x="7944295" y="-159562"/>
            <a:ext cx="2115817" cy="319123"/>
          </a:xfrm>
          <a:prstGeom prst="roundRect">
            <a:avLst/>
          </a:prstGeom>
          <a:gradFill flip="none" rotWithShape="1">
            <a:gsLst>
              <a:gs pos="0">
                <a:srgbClr val="B7E965"/>
              </a:gs>
              <a:gs pos="100000">
                <a:srgbClr val="00B05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Graphic 2" descr="Research">
            <a:extLst>
              <a:ext uri="{FF2B5EF4-FFF2-40B4-BE49-F238E27FC236}">
                <a16:creationId xmlns:a16="http://schemas.microsoft.com/office/drawing/2014/main" id="{01C916D0-1B9E-4ACB-AD1C-5F881944A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15869" y="94813"/>
            <a:ext cx="976132" cy="9761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FA5147-FCF9-4DCD-B0B4-0BE7A5A6F740}"/>
              </a:ext>
            </a:extLst>
          </p:cNvPr>
          <p:cNvSpPr/>
          <p:nvPr/>
        </p:nvSpPr>
        <p:spPr>
          <a:xfrm>
            <a:off x="-7620" y="0"/>
            <a:ext cx="5972792" cy="6858000"/>
          </a:xfrm>
          <a:prstGeom prst="rect">
            <a:avLst/>
          </a:prstGeom>
          <a:gradFill flip="none" rotWithShape="1">
            <a:gsLst>
              <a:gs pos="0">
                <a:srgbClr val="B7E965">
                  <a:alpha val="93000"/>
                </a:srgbClr>
              </a:gs>
              <a:gs pos="100000">
                <a:srgbClr val="00B050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3CE6DC-8A77-4D21-9D19-3E681FCFFB40}"/>
              </a:ext>
            </a:extLst>
          </p:cNvPr>
          <p:cNvSpPr/>
          <p:nvPr/>
        </p:nvSpPr>
        <p:spPr>
          <a:xfrm>
            <a:off x="401143" y="3429000"/>
            <a:ext cx="5135880" cy="30327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8BAD7-7EF0-4151-AEDF-599990CCC67D}"/>
              </a:ext>
            </a:extLst>
          </p:cNvPr>
          <p:cNvSpPr txBox="1"/>
          <p:nvPr/>
        </p:nvSpPr>
        <p:spPr>
          <a:xfrm>
            <a:off x="401143" y="3565142"/>
            <a:ext cx="323678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>
                <a:gradFill flip="none" rotWithShape="1">
                  <a:gsLst>
                    <a:gs pos="0">
                      <a:srgbClr val="B7E965"/>
                    </a:gs>
                    <a:gs pos="51000">
                      <a:srgbClr val="00B050"/>
                    </a:gs>
                  </a:gsLst>
                  <a:lin ang="16200000" scaled="1"/>
                  <a:tileRect/>
                </a:gra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2013</a:t>
            </a:r>
          </a:p>
          <a:p>
            <a:r>
              <a:rPr lang="en-ID" b="1" dirty="0">
                <a:gradFill flip="none" rotWithShape="1">
                  <a:gsLst>
                    <a:gs pos="0">
                      <a:srgbClr val="B7E965"/>
                    </a:gs>
                    <a:gs pos="51000">
                      <a:srgbClr val="00B050"/>
                    </a:gs>
                  </a:gsLst>
                  <a:lin ang="16200000" scaled="1"/>
                  <a:tileRect/>
                </a:gra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WASTES DATA IN JAKARTA</a:t>
            </a:r>
          </a:p>
          <a:p>
            <a:endParaRPr lang="en-ID" dirty="0">
              <a:gradFill flip="none" rotWithShape="1">
                <a:gsLst>
                  <a:gs pos="0">
                    <a:srgbClr val="B7E965"/>
                  </a:gs>
                  <a:gs pos="51000">
                    <a:srgbClr val="00B050"/>
                  </a:gs>
                </a:gsLst>
                <a:lin ang="16200000" scaled="1"/>
                <a:tileRect/>
              </a:gra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ID" dirty="0" err="1">
                <a:gradFill flip="none" rotWithShape="1">
                  <a:gsLst>
                    <a:gs pos="0">
                      <a:srgbClr val="B7E965"/>
                    </a:gs>
                    <a:gs pos="51000">
                      <a:srgbClr val="00B050"/>
                    </a:gs>
                  </a:gsLst>
                  <a:lin ang="16200000" scaled="1"/>
                  <a:tileRect/>
                </a:gra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Kaca</a:t>
            </a:r>
            <a:r>
              <a:rPr lang="en-ID" dirty="0">
                <a:gradFill flip="none" rotWithShape="1">
                  <a:gsLst>
                    <a:gs pos="0">
                      <a:srgbClr val="B7E965"/>
                    </a:gs>
                    <a:gs pos="51000">
                      <a:srgbClr val="00B050"/>
                    </a:gs>
                  </a:gsLst>
                  <a:lin ang="16200000" scaled="1"/>
                  <a:tileRect/>
                </a:gra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D" i="1" dirty="0">
                <a:gradFill flip="none" rotWithShape="1">
                  <a:gsLst>
                    <a:gs pos="0">
                      <a:srgbClr val="B7E965"/>
                    </a:gs>
                    <a:gs pos="51000">
                      <a:srgbClr val="00B050"/>
                    </a:gs>
                  </a:gsLst>
                  <a:lin ang="16200000" scaled="1"/>
                  <a:tileRect/>
                </a:gra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Glass)</a:t>
            </a:r>
          </a:p>
          <a:p>
            <a:endParaRPr lang="en-ID" i="1" dirty="0">
              <a:gradFill flip="none" rotWithShape="1">
                <a:gsLst>
                  <a:gs pos="0">
                    <a:srgbClr val="B7E965"/>
                  </a:gs>
                  <a:gs pos="51000">
                    <a:srgbClr val="00B050"/>
                  </a:gs>
                </a:gsLst>
                <a:lin ang="16200000" scaled="1"/>
                <a:tileRect/>
              </a:gra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ID" dirty="0" err="1">
                <a:gradFill flip="none" rotWithShape="1">
                  <a:gsLst>
                    <a:gs pos="0">
                      <a:srgbClr val="B7E965"/>
                    </a:gs>
                    <a:gs pos="51000">
                      <a:srgbClr val="00B050"/>
                    </a:gs>
                  </a:gsLst>
                  <a:lin ang="16200000" scaled="1"/>
                  <a:tileRect/>
                </a:gra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Plastik</a:t>
            </a:r>
            <a:r>
              <a:rPr lang="en-ID" dirty="0">
                <a:gradFill flip="none" rotWithShape="1">
                  <a:gsLst>
                    <a:gs pos="0">
                      <a:srgbClr val="B7E965"/>
                    </a:gs>
                    <a:gs pos="51000">
                      <a:srgbClr val="00B050"/>
                    </a:gs>
                  </a:gsLst>
                  <a:lin ang="16200000" scaled="1"/>
                  <a:tileRect/>
                </a:gra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D" i="1" dirty="0">
                <a:gradFill flip="none" rotWithShape="1">
                  <a:gsLst>
                    <a:gs pos="0">
                      <a:srgbClr val="B7E965"/>
                    </a:gs>
                    <a:gs pos="51000">
                      <a:srgbClr val="00B050"/>
                    </a:gs>
                  </a:gsLst>
                  <a:lin ang="16200000" scaled="1"/>
                  <a:tileRect/>
                </a:gra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Plastic)</a:t>
            </a:r>
          </a:p>
          <a:p>
            <a:endParaRPr lang="en-ID" i="1" dirty="0">
              <a:gradFill flip="none" rotWithShape="1">
                <a:gsLst>
                  <a:gs pos="0">
                    <a:srgbClr val="B7E965"/>
                  </a:gs>
                  <a:gs pos="51000">
                    <a:srgbClr val="00B050"/>
                  </a:gs>
                </a:gsLst>
                <a:lin ang="16200000" scaled="1"/>
                <a:tileRect/>
              </a:gra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ID" dirty="0" err="1">
                <a:gradFill flip="none" rotWithShape="1">
                  <a:gsLst>
                    <a:gs pos="0">
                      <a:srgbClr val="B7E965"/>
                    </a:gs>
                    <a:gs pos="51000">
                      <a:srgbClr val="00B050"/>
                    </a:gs>
                  </a:gsLst>
                  <a:lin ang="16200000" scaled="1"/>
                  <a:tileRect/>
                </a:gra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Kaleng</a:t>
            </a:r>
            <a:r>
              <a:rPr lang="en-ID" dirty="0">
                <a:gradFill flip="none" rotWithShape="1">
                  <a:gsLst>
                    <a:gs pos="0">
                      <a:srgbClr val="B7E965"/>
                    </a:gs>
                    <a:gs pos="51000">
                      <a:srgbClr val="00B050"/>
                    </a:gs>
                  </a:gsLst>
                  <a:lin ang="16200000" scaled="1"/>
                  <a:tileRect/>
                </a:gra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D" i="1" dirty="0">
                <a:gradFill flip="none" rotWithShape="1">
                  <a:gsLst>
                    <a:gs pos="0">
                      <a:srgbClr val="B7E965"/>
                    </a:gs>
                    <a:gs pos="51000">
                      <a:srgbClr val="00B050"/>
                    </a:gs>
                  </a:gsLst>
                  <a:lin ang="16200000" scaled="1"/>
                  <a:tileRect/>
                </a:gra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Metal)</a:t>
            </a:r>
          </a:p>
          <a:p>
            <a:endParaRPr lang="en-ID" i="1" dirty="0">
              <a:gradFill flip="none" rotWithShape="1">
                <a:gsLst>
                  <a:gs pos="0">
                    <a:srgbClr val="B7E965"/>
                  </a:gs>
                  <a:gs pos="51000">
                    <a:srgbClr val="00B050"/>
                  </a:gs>
                </a:gsLst>
                <a:lin ang="16200000" scaled="1"/>
                <a:tileRect/>
              </a:gra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ID" b="1" dirty="0">
                <a:gradFill flip="none" rotWithShape="1">
                  <a:gsLst>
                    <a:gs pos="0">
                      <a:srgbClr val="B7E965"/>
                    </a:gs>
                    <a:gs pos="51000">
                      <a:srgbClr val="00B050"/>
                    </a:gs>
                  </a:gsLst>
                  <a:lin ang="16200000" scaled="1"/>
                  <a:tileRect/>
                </a:gra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Total</a:t>
            </a:r>
          </a:p>
          <a:p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45A351-7178-450D-A047-96FA0CD00A22}"/>
              </a:ext>
            </a:extLst>
          </p:cNvPr>
          <p:cNvSpPr txBox="1"/>
          <p:nvPr/>
        </p:nvSpPr>
        <p:spPr>
          <a:xfrm>
            <a:off x="6362701" y="529612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dirty="0">
                <a:solidFill>
                  <a:schemeClr val="bg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Background</a:t>
            </a:r>
            <a:endParaRPr lang="en-ID" dirty="0">
              <a:solidFill>
                <a:schemeClr val="bg1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27514A-FDEE-454F-AF52-4B488BC8B760}"/>
              </a:ext>
            </a:extLst>
          </p:cNvPr>
          <p:cNvCxnSpPr>
            <a:cxnSpLocks/>
          </p:cNvCxnSpPr>
          <p:nvPr/>
        </p:nvCxnSpPr>
        <p:spPr>
          <a:xfrm>
            <a:off x="6419024" y="1241766"/>
            <a:ext cx="2258586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B7E965"/>
                </a:gs>
                <a:gs pos="100000">
                  <a:srgbClr val="00B050"/>
                </a:gs>
              </a:gsLst>
              <a:lin ang="108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sky, outdoor, wall&#10;&#10;Description automatically generated">
            <a:extLst>
              <a:ext uri="{FF2B5EF4-FFF2-40B4-BE49-F238E27FC236}">
                <a16:creationId xmlns:a16="http://schemas.microsoft.com/office/drawing/2014/main" id="{F4EDC96B-4315-4183-8A76-CECCA37EB8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793" y="4126861"/>
            <a:ext cx="5831308" cy="2343544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C13CCBA-CD69-4BF6-A5DE-883B0CD080A2}"/>
              </a:ext>
            </a:extLst>
          </p:cNvPr>
          <p:cNvSpPr/>
          <p:nvPr/>
        </p:nvSpPr>
        <p:spPr>
          <a:xfrm>
            <a:off x="2268980" y="4388552"/>
            <a:ext cx="2998605" cy="365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1DAB8B2-9152-4721-A44E-3C4DAC83618A}"/>
              </a:ext>
            </a:extLst>
          </p:cNvPr>
          <p:cNvSpPr/>
          <p:nvPr/>
        </p:nvSpPr>
        <p:spPr>
          <a:xfrm>
            <a:off x="2268980" y="4932873"/>
            <a:ext cx="2998605" cy="365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FA01C1-259F-4EC9-AF62-3E2CB33392B6}"/>
              </a:ext>
            </a:extLst>
          </p:cNvPr>
          <p:cNvSpPr/>
          <p:nvPr/>
        </p:nvSpPr>
        <p:spPr>
          <a:xfrm>
            <a:off x="2268980" y="5477194"/>
            <a:ext cx="2998605" cy="365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561FAB-C707-4EDB-9197-82F6A3C19DED}"/>
              </a:ext>
            </a:extLst>
          </p:cNvPr>
          <p:cNvSpPr/>
          <p:nvPr/>
        </p:nvSpPr>
        <p:spPr>
          <a:xfrm>
            <a:off x="2263497" y="4388552"/>
            <a:ext cx="1100116" cy="365760"/>
          </a:xfrm>
          <a:prstGeom prst="roundRect">
            <a:avLst/>
          </a:prstGeom>
          <a:solidFill>
            <a:srgbClr val="5CD42C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4A78ADF-8EBC-4CDD-9DD8-9EA96171C0FD}"/>
              </a:ext>
            </a:extLst>
          </p:cNvPr>
          <p:cNvSpPr/>
          <p:nvPr/>
        </p:nvSpPr>
        <p:spPr>
          <a:xfrm>
            <a:off x="2268982" y="4930943"/>
            <a:ext cx="2259818" cy="367690"/>
          </a:xfrm>
          <a:prstGeom prst="roundRect">
            <a:avLst/>
          </a:prstGeom>
          <a:solidFill>
            <a:srgbClr val="5CD42C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F61357A-9DFD-40C7-98FC-219B09A175F9}"/>
              </a:ext>
            </a:extLst>
          </p:cNvPr>
          <p:cNvSpPr/>
          <p:nvPr/>
        </p:nvSpPr>
        <p:spPr>
          <a:xfrm>
            <a:off x="2271115" y="5475264"/>
            <a:ext cx="1571680" cy="367690"/>
          </a:xfrm>
          <a:prstGeom prst="roundRect">
            <a:avLst/>
          </a:prstGeom>
          <a:solidFill>
            <a:srgbClr val="5CD42C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E20442-3662-43BF-9DB7-7AA7E19542F9}"/>
              </a:ext>
            </a:extLst>
          </p:cNvPr>
          <p:cNvSpPr txBox="1"/>
          <p:nvPr/>
        </p:nvSpPr>
        <p:spPr>
          <a:xfrm>
            <a:off x="4836578" y="4444474"/>
            <a:ext cx="4924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D" sz="1050" dirty="0">
                <a:gradFill flip="none" rotWithShape="1">
                  <a:gsLst>
                    <a:gs pos="0">
                      <a:srgbClr val="B7E965"/>
                    </a:gs>
                    <a:gs pos="51000">
                      <a:srgbClr val="00B050"/>
                    </a:gs>
                  </a:gsLst>
                  <a:lin ang="162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2.3%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2DD03E-4B3C-4986-B026-B2E30F1DBD03}"/>
              </a:ext>
            </a:extLst>
          </p:cNvPr>
          <p:cNvSpPr txBox="1"/>
          <p:nvPr/>
        </p:nvSpPr>
        <p:spPr>
          <a:xfrm>
            <a:off x="4707421" y="4988795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D" sz="1050" dirty="0">
                <a:gradFill flip="none" rotWithShape="1">
                  <a:gsLst>
                    <a:gs pos="0">
                      <a:srgbClr val="B7E965"/>
                    </a:gs>
                    <a:gs pos="51000">
                      <a:srgbClr val="00B050"/>
                    </a:gs>
                  </a:gsLst>
                  <a:lin ang="162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13.9%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9FEE61-EC39-4092-ADCB-7AA7AAA35F5A}"/>
              </a:ext>
            </a:extLst>
          </p:cNvPr>
          <p:cNvSpPr txBox="1"/>
          <p:nvPr/>
        </p:nvSpPr>
        <p:spPr>
          <a:xfrm>
            <a:off x="4799684" y="5541562"/>
            <a:ext cx="4924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D" sz="1050" dirty="0">
                <a:gradFill flip="none" rotWithShape="1">
                  <a:gsLst>
                    <a:gs pos="0">
                      <a:srgbClr val="B7E965"/>
                    </a:gs>
                    <a:gs pos="51000">
                      <a:srgbClr val="00B050"/>
                    </a:gs>
                  </a:gsLst>
                  <a:lin ang="162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4.0%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68BE16-5DB3-4D72-B5EF-B35FA1A1A4AD}"/>
              </a:ext>
            </a:extLst>
          </p:cNvPr>
          <p:cNvSpPr txBox="1"/>
          <p:nvPr/>
        </p:nvSpPr>
        <p:spPr>
          <a:xfrm>
            <a:off x="2023309" y="5972109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D" sz="2000" b="1" dirty="0">
                <a:gradFill flip="none" rotWithShape="1">
                  <a:gsLst>
                    <a:gs pos="0">
                      <a:srgbClr val="B7E965"/>
                    </a:gs>
                    <a:gs pos="51000">
                      <a:srgbClr val="00B050"/>
                    </a:gs>
                  </a:gsLst>
                  <a:lin ang="162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2416.2 kg/household/year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170775-315C-43B1-9CAC-B56CEF467D2D}"/>
              </a:ext>
            </a:extLst>
          </p:cNvPr>
          <p:cNvSpPr txBox="1"/>
          <p:nvPr/>
        </p:nvSpPr>
        <p:spPr>
          <a:xfrm>
            <a:off x="6672599" y="1987579"/>
            <a:ext cx="4773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“Jakarta is pumping out between </a:t>
            </a:r>
            <a:r>
              <a:rPr lang="en-ID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1900 </a:t>
            </a:r>
            <a:r>
              <a:rPr lang="en-ID" sz="2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and </a:t>
            </a:r>
            <a:r>
              <a:rPr lang="en-ID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2400 tons </a:t>
            </a:r>
            <a:r>
              <a:rPr lang="en-ID" sz="2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of </a:t>
            </a:r>
            <a:r>
              <a:rPr lang="en-ID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plastic</a:t>
            </a:r>
            <a:r>
              <a:rPr lang="en-ID" sz="2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thrash everyday”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1B37AF-A18E-4F28-AFC0-0F99808CADDC}"/>
              </a:ext>
            </a:extLst>
          </p:cNvPr>
          <p:cNvSpPr txBox="1"/>
          <p:nvPr/>
        </p:nvSpPr>
        <p:spPr>
          <a:xfrm>
            <a:off x="2249204" y="4462718"/>
            <a:ext cx="11144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54.6 kg/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hh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/year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E93F3F-0CF8-4D2D-B18D-D49465D06991}"/>
              </a:ext>
            </a:extLst>
          </p:cNvPr>
          <p:cNvSpPr txBox="1"/>
          <p:nvPr/>
        </p:nvSpPr>
        <p:spPr>
          <a:xfrm>
            <a:off x="2243955" y="5006071"/>
            <a:ext cx="1189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335.2 kg/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hh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/year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C76FAE-BC02-4A8D-9445-6E96D3EBAED7}"/>
              </a:ext>
            </a:extLst>
          </p:cNvPr>
          <p:cNvSpPr txBox="1"/>
          <p:nvPr/>
        </p:nvSpPr>
        <p:spPr>
          <a:xfrm>
            <a:off x="2201302" y="5549424"/>
            <a:ext cx="11144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96.9 kg/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hh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/year</a:t>
            </a:r>
          </a:p>
        </p:txBody>
      </p:sp>
    </p:spTree>
    <p:extLst>
      <p:ext uri="{BB962C8B-B14F-4D97-AF65-F5344CB8AC3E}">
        <p14:creationId xmlns:p14="http://schemas.microsoft.com/office/powerpoint/2010/main" val="176430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D122312-9497-4C1C-A516-22E22D4DF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1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32"/>
            <a:ext cx="12192000" cy="3812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D35D056-4744-4D40-88D3-394618CEC04F}"/>
              </a:ext>
            </a:extLst>
          </p:cNvPr>
          <p:cNvSpPr/>
          <p:nvPr/>
        </p:nvSpPr>
        <p:spPr>
          <a:xfrm>
            <a:off x="-6215" y="-4833"/>
            <a:ext cx="12198215" cy="3812904"/>
          </a:xfrm>
          <a:prstGeom prst="rect">
            <a:avLst/>
          </a:prstGeom>
          <a:gradFill flip="none" rotWithShape="1">
            <a:gsLst>
              <a:gs pos="0">
                <a:srgbClr val="B7E965"/>
              </a:gs>
              <a:gs pos="99000">
                <a:srgbClr val="00B050">
                  <a:alpha val="32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6859E0-3D88-4D5C-9995-1BFC33B8AE91}"/>
              </a:ext>
            </a:extLst>
          </p:cNvPr>
          <p:cNvSpPr/>
          <p:nvPr/>
        </p:nvSpPr>
        <p:spPr>
          <a:xfrm>
            <a:off x="4566024" y="-149850"/>
            <a:ext cx="3059952" cy="299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CE47E7-E3DD-4D2D-8E61-8BB7B1317014}"/>
              </a:ext>
            </a:extLst>
          </p:cNvPr>
          <p:cNvSpPr txBox="1"/>
          <p:nvPr/>
        </p:nvSpPr>
        <p:spPr>
          <a:xfrm>
            <a:off x="5244644" y="451560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28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DATASET</a:t>
            </a:r>
            <a:endParaRPr lang="en-ID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62B31F-4D66-4FBF-9147-B2DA6E22E0C8}"/>
              </a:ext>
            </a:extLst>
          </p:cNvPr>
          <p:cNvCxnSpPr>
            <a:cxnSpLocks/>
          </p:cNvCxnSpPr>
          <p:nvPr/>
        </p:nvCxnSpPr>
        <p:spPr>
          <a:xfrm>
            <a:off x="4881240" y="1183892"/>
            <a:ext cx="2429517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Hasil gambar untuk glass bottle">
            <a:extLst>
              <a:ext uri="{FF2B5EF4-FFF2-40B4-BE49-F238E27FC236}">
                <a16:creationId xmlns:a16="http://schemas.microsoft.com/office/drawing/2014/main" id="{374DD4E4-153B-468B-955E-9B7F5D015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51" y="4088354"/>
            <a:ext cx="2415958" cy="24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asil gambar untuk plastic bottle">
            <a:extLst>
              <a:ext uri="{FF2B5EF4-FFF2-40B4-BE49-F238E27FC236}">
                <a16:creationId xmlns:a16="http://schemas.microsoft.com/office/drawing/2014/main" id="{57179310-101A-481A-B4ED-5187DAC34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009" y="4040162"/>
            <a:ext cx="2415958" cy="24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asil gambar untuk metal can">
            <a:extLst>
              <a:ext uri="{FF2B5EF4-FFF2-40B4-BE49-F238E27FC236}">
                <a16:creationId xmlns:a16="http://schemas.microsoft.com/office/drawing/2014/main" id="{A92EE2B6-366F-42D3-B589-E6CB9BC2B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461" y="4040162"/>
            <a:ext cx="2415958" cy="24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A24843-6E59-477B-853A-FA5675FF2A2F}"/>
              </a:ext>
            </a:extLst>
          </p:cNvPr>
          <p:cNvSpPr txBox="1"/>
          <p:nvPr/>
        </p:nvSpPr>
        <p:spPr>
          <a:xfrm>
            <a:off x="1976809" y="2339365"/>
            <a:ext cx="1356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419</a:t>
            </a:r>
            <a:r>
              <a:rPr lang="en-ID" sz="40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2CBE31-6513-4C2C-AA9E-9A7B014FD4E3}"/>
              </a:ext>
            </a:extLst>
          </p:cNvPr>
          <p:cNvCxnSpPr/>
          <p:nvPr/>
        </p:nvCxnSpPr>
        <p:spPr>
          <a:xfrm>
            <a:off x="1546321" y="6698591"/>
            <a:ext cx="2095017" cy="0"/>
          </a:xfrm>
          <a:prstGeom prst="line">
            <a:avLst/>
          </a:prstGeom>
          <a:ln w="57150">
            <a:solidFill>
              <a:srgbClr val="5CD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822C1B-0FE0-41C8-9CDD-BA2F1069EA25}"/>
              </a:ext>
            </a:extLst>
          </p:cNvPr>
          <p:cNvCxnSpPr/>
          <p:nvPr/>
        </p:nvCxnSpPr>
        <p:spPr>
          <a:xfrm>
            <a:off x="5045383" y="6696211"/>
            <a:ext cx="2095017" cy="0"/>
          </a:xfrm>
          <a:prstGeom prst="line">
            <a:avLst/>
          </a:prstGeom>
          <a:ln w="57150">
            <a:solidFill>
              <a:srgbClr val="5CD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B4D558-E91E-4AC8-A068-D0532FFA80F0}"/>
              </a:ext>
            </a:extLst>
          </p:cNvPr>
          <p:cNvCxnSpPr/>
          <p:nvPr/>
        </p:nvCxnSpPr>
        <p:spPr>
          <a:xfrm>
            <a:off x="8599734" y="6682256"/>
            <a:ext cx="2095017" cy="0"/>
          </a:xfrm>
          <a:prstGeom prst="line">
            <a:avLst/>
          </a:prstGeom>
          <a:ln w="57150">
            <a:solidFill>
              <a:srgbClr val="5CD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Recycle">
            <a:hlinkClick r:id="rId7" action="ppaction://hlinksldjump"/>
            <a:extLst>
              <a:ext uri="{FF2B5EF4-FFF2-40B4-BE49-F238E27FC236}">
                <a16:creationId xmlns:a16="http://schemas.microsoft.com/office/drawing/2014/main" id="{1BF144C1-65DD-41E3-92AA-C9C0E07C9F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99650" y="92170"/>
            <a:ext cx="1091721" cy="109172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B8C5841-FB21-4A43-9471-2FFAB8288D1F}"/>
              </a:ext>
            </a:extLst>
          </p:cNvPr>
          <p:cNvGrpSpPr/>
          <p:nvPr/>
        </p:nvGrpSpPr>
        <p:grpSpPr>
          <a:xfrm>
            <a:off x="1123919" y="3155961"/>
            <a:ext cx="3062243" cy="640535"/>
            <a:chOff x="1123919" y="3155961"/>
            <a:chExt cx="3062243" cy="64053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EB82DF0-670A-4B1A-B35C-6DA9E5BC2487}"/>
                </a:ext>
              </a:extLst>
            </p:cNvPr>
            <p:cNvSpPr/>
            <p:nvPr/>
          </p:nvSpPr>
          <p:spPr>
            <a:xfrm>
              <a:off x="1153436" y="3155961"/>
              <a:ext cx="3003211" cy="640535"/>
            </a:xfrm>
            <a:prstGeom prst="roundRect">
              <a:avLst/>
            </a:prstGeom>
            <a:gradFill flip="none" rotWithShape="1">
              <a:gsLst>
                <a:gs pos="0">
                  <a:srgbClr val="B7E965"/>
                </a:gs>
                <a:gs pos="99000">
                  <a:srgbClr val="00B050"/>
                </a:gs>
              </a:gsLst>
              <a:lin ang="18900000" scaled="1"/>
              <a:tileRect/>
            </a:gradFill>
            <a:ln>
              <a:solidFill>
                <a:srgbClr val="5CD42C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1E2CDF-CE95-4426-B0A9-742D3B0E3D2E}"/>
                </a:ext>
              </a:extLst>
            </p:cNvPr>
            <p:cNvSpPr txBox="1"/>
            <p:nvPr/>
          </p:nvSpPr>
          <p:spPr>
            <a:xfrm>
              <a:off x="1123919" y="3245395"/>
              <a:ext cx="30622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4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Glass Bottle Images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F02A15E-302E-498E-B6F0-5A45E36C8FEE}"/>
              </a:ext>
            </a:extLst>
          </p:cNvPr>
          <p:cNvSpPr txBox="1"/>
          <p:nvPr/>
        </p:nvSpPr>
        <p:spPr>
          <a:xfrm>
            <a:off x="5489653" y="2349930"/>
            <a:ext cx="1356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376</a:t>
            </a:r>
            <a:r>
              <a:rPr lang="en-ID" sz="40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197D92-CB17-4672-8C0D-209504FCB30F}"/>
              </a:ext>
            </a:extLst>
          </p:cNvPr>
          <p:cNvGrpSpPr/>
          <p:nvPr/>
        </p:nvGrpSpPr>
        <p:grpSpPr>
          <a:xfrm>
            <a:off x="4614318" y="3170362"/>
            <a:ext cx="3062243" cy="640535"/>
            <a:chOff x="1123919" y="3155961"/>
            <a:chExt cx="3062243" cy="64053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B1DE10-D700-47EB-9320-B93A3C481674}"/>
                </a:ext>
              </a:extLst>
            </p:cNvPr>
            <p:cNvSpPr/>
            <p:nvPr/>
          </p:nvSpPr>
          <p:spPr>
            <a:xfrm>
              <a:off x="1153436" y="3155961"/>
              <a:ext cx="3003211" cy="640535"/>
            </a:xfrm>
            <a:prstGeom prst="roundRect">
              <a:avLst/>
            </a:prstGeom>
            <a:gradFill flip="none" rotWithShape="1">
              <a:gsLst>
                <a:gs pos="0">
                  <a:srgbClr val="B7E965"/>
                </a:gs>
                <a:gs pos="99000">
                  <a:srgbClr val="00B050"/>
                </a:gs>
              </a:gsLst>
              <a:lin ang="18900000" scaled="1"/>
              <a:tileRect/>
            </a:gradFill>
            <a:ln>
              <a:solidFill>
                <a:srgbClr val="5CD42C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4DB39E-B034-4EEE-B5A3-A66565AA7A88}"/>
                </a:ext>
              </a:extLst>
            </p:cNvPr>
            <p:cNvSpPr txBox="1"/>
            <p:nvPr/>
          </p:nvSpPr>
          <p:spPr>
            <a:xfrm>
              <a:off x="1123919" y="3245395"/>
              <a:ext cx="30622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4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Metal Can Images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29BA7-1026-40FF-AAB3-8CABF7F11786}"/>
              </a:ext>
            </a:extLst>
          </p:cNvPr>
          <p:cNvGrpSpPr/>
          <p:nvPr/>
        </p:nvGrpSpPr>
        <p:grpSpPr>
          <a:xfrm>
            <a:off x="8208637" y="3155961"/>
            <a:ext cx="3062243" cy="640535"/>
            <a:chOff x="1123919" y="3155961"/>
            <a:chExt cx="3062243" cy="64053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DE93DDA-D98D-44DA-8E9C-BC331C1D9BB1}"/>
                </a:ext>
              </a:extLst>
            </p:cNvPr>
            <p:cNvSpPr/>
            <p:nvPr/>
          </p:nvSpPr>
          <p:spPr>
            <a:xfrm>
              <a:off x="1153436" y="3155961"/>
              <a:ext cx="3003211" cy="640535"/>
            </a:xfrm>
            <a:prstGeom prst="roundRect">
              <a:avLst/>
            </a:prstGeom>
            <a:gradFill flip="none" rotWithShape="1">
              <a:gsLst>
                <a:gs pos="0">
                  <a:srgbClr val="B7E965"/>
                </a:gs>
                <a:gs pos="99000">
                  <a:srgbClr val="00B050"/>
                </a:gs>
              </a:gsLst>
              <a:lin ang="18900000" scaled="1"/>
              <a:tileRect/>
            </a:gradFill>
            <a:ln>
              <a:solidFill>
                <a:srgbClr val="5CD42C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461BD5-2893-4154-978F-8193E27221BD}"/>
                </a:ext>
              </a:extLst>
            </p:cNvPr>
            <p:cNvSpPr txBox="1"/>
            <p:nvPr/>
          </p:nvSpPr>
          <p:spPr>
            <a:xfrm>
              <a:off x="1123919" y="3245395"/>
              <a:ext cx="30622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4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Plastic Bottle Images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4FBB0D4-A03D-4D58-816D-51E632307CE2}"/>
              </a:ext>
            </a:extLst>
          </p:cNvPr>
          <p:cNvSpPr txBox="1"/>
          <p:nvPr/>
        </p:nvSpPr>
        <p:spPr>
          <a:xfrm>
            <a:off x="9061530" y="2339365"/>
            <a:ext cx="1356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344</a:t>
            </a:r>
            <a:r>
              <a:rPr lang="en-ID" sz="40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0497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6859E0-3D88-4D5C-9995-1BFC33B8AE91}"/>
              </a:ext>
            </a:extLst>
          </p:cNvPr>
          <p:cNvSpPr/>
          <p:nvPr/>
        </p:nvSpPr>
        <p:spPr>
          <a:xfrm>
            <a:off x="4566024" y="-149850"/>
            <a:ext cx="3059952" cy="299700"/>
          </a:xfrm>
          <a:prstGeom prst="roundRect">
            <a:avLst/>
          </a:prstGeom>
          <a:gradFill flip="none" rotWithShape="1">
            <a:gsLst>
              <a:gs pos="0">
                <a:srgbClr val="B7E965"/>
              </a:gs>
              <a:gs pos="100000">
                <a:srgbClr val="00B05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CE47E7-E3DD-4D2D-8E61-8BB7B1317014}"/>
              </a:ext>
            </a:extLst>
          </p:cNvPr>
          <p:cNvSpPr txBox="1"/>
          <p:nvPr/>
        </p:nvSpPr>
        <p:spPr>
          <a:xfrm>
            <a:off x="5146861" y="451560"/>
            <a:ext cx="189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2800" dirty="0">
                <a:solidFill>
                  <a:schemeClr val="bg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DATASETS</a:t>
            </a:r>
            <a:endParaRPr lang="en-ID" dirty="0">
              <a:solidFill>
                <a:schemeClr val="bg1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62B31F-4D66-4FBF-9147-B2DA6E22E0C8}"/>
              </a:ext>
            </a:extLst>
          </p:cNvPr>
          <p:cNvCxnSpPr>
            <a:cxnSpLocks/>
          </p:cNvCxnSpPr>
          <p:nvPr/>
        </p:nvCxnSpPr>
        <p:spPr>
          <a:xfrm>
            <a:off x="4881240" y="1183892"/>
            <a:ext cx="242951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B7E965"/>
                </a:gs>
                <a:gs pos="100000">
                  <a:srgbClr val="00B050"/>
                </a:gs>
              </a:gsLst>
              <a:lin ang="108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Hasil gambar untuk glass bottle">
            <a:extLst>
              <a:ext uri="{FF2B5EF4-FFF2-40B4-BE49-F238E27FC236}">
                <a16:creationId xmlns:a16="http://schemas.microsoft.com/office/drawing/2014/main" id="{374DD4E4-153B-468B-955E-9B7F5D015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32" y="2475376"/>
            <a:ext cx="2415958" cy="24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A24843-6E59-477B-853A-FA5675FF2A2F}"/>
              </a:ext>
            </a:extLst>
          </p:cNvPr>
          <p:cNvSpPr txBox="1"/>
          <p:nvPr/>
        </p:nvSpPr>
        <p:spPr>
          <a:xfrm>
            <a:off x="152297" y="5046017"/>
            <a:ext cx="293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2400" dirty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Glass Bottle Images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2CBE31-6513-4C2C-AA9E-9A7B014FD4E3}"/>
              </a:ext>
            </a:extLst>
          </p:cNvPr>
          <p:cNvCxnSpPr/>
          <p:nvPr/>
        </p:nvCxnSpPr>
        <p:spPr>
          <a:xfrm>
            <a:off x="550952" y="5618159"/>
            <a:ext cx="2095017" cy="0"/>
          </a:xfrm>
          <a:prstGeom prst="line">
            <a:avLst/>
          </a:prstGeom>
          <a:ln w="57150">
            <a:solidFill>
              <a:srgbClr val="5CD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Recycle">
            <a:hlinkClick r:id="rId3" action="ppaction://hlinksldjump"/>
            <a:extLst>
              <a:ext uri="{FF2B5EF4-FFF2-40B4-BE49-F238E27FC236}">
                <a16:creationId xmlns:a16="http://schemas.microsoft.com/office/drawing/2014/main" id="{1BF144C1-65DD-41E3-92AA-C9C0E07C9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9654" y="92170"/>
            <a:ext cx="1091717" cy="109171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B43190F-F6AF-401A-A433-D57A1720B7BD}"/>
              </a:ext>
            </a:extLst>
          </p:cNvPr>
          <p:cNvGrpSpPr/>
          <p:nvPr/>
        </p:nvGrpSpPr>
        <p:grpSpPr>
          <a:xfrm rot="20425873">
            <a:off x="2791735" y="2730462"/>
            <a:ext cx="2223784" cy="237281"/>
            <a:chOff x="3982173" y="3617089"/>
            <a:chExt cx="2223784" cy="23728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F753156-2206-4D02-8E95-3111596079F5}"/>
                </a:ext>
              </a:extLst>
            </p:cNvPr>
            <p:cNvCxnSpPr/>
            <p:nvPr/>
          </p:nvCxnSpPr>
          <p:spPr>
            <a:xfrm flipV="1">
              <a:off x="3982173" y="3727048"/>
              <a:ext cx="2113827" cy="127322"/>
            </a:xfrm>
            <a:prstGeom prst="line">
              <a:avLst/>
            </a:prstGeom>
            <a:ln w="57150">
              <a:solidFill>
                <a:srgbClr val="5CD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1770857-1239-4D07-879C-9AE729DD24F5}"/>
                </a:ext>
              </a:extLst>
            </p:cNvPr>
            <p:cNvSpPr/>
            <p:nvPr/>
          </p:nvSpPr>
          <p:spPr>
            <a:xfrm>
              <a:off x="5986039" y="3617089"/>
              <a:ext cx="219918" cy="219918"/>
            </a:xfrm>
            <a:prstGeom prst="ellipse">
              <a:avLst/>
            </a:prstGeom>
            <a:solidFill>
              <a:srgbClr val="5CD42C"/>
            </a:solidFill>
            <a:ln>
              <a:solidFill>
                <a:srgbClr val="5CD4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619520-9272-441D-AC3E-4937CE0650B1}"/>
              </a:ext>
            </a:extLst>
          </p:cNvPr>
          <p:cNvGrpSpPr/>
          <p:nvPr/>
        </p:nvGrpSpPr>
        <p:grpSpPr>
          <a:xfrm rot="177650">
            <a:off x="2878097" y="3742343"/>
            <a:ext cx="2223784" cy="237281"/>
            <a:chOff x="3982173" y="3617089"/>
            <a:chExt cx="2223784" cy="23728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D6FEF-99C3-4F0E-935E-29D514537825}"/>
                </a:ext>
              </a:extLst>
            </p:cNvPr>
            <p:cNvCxnSpPr/>
            <p:nvPr/>
          </p:nvCxnSpPr>
          <p:spPr>
            <a:xfrm flipV="1">
              <a:off x="3982173" y="3727048"/>
              <a:ext cx="2113827" cy="127322"/>
            </a:xfrm>
            <a:prstGeom prst="line">
              <a:avLst/>
            </a:prstGeom>
            <a:ln w="57150">
              <a:solidFill>
                <a:srgbClr val="5CD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07444F-4145-4DC0-BAFA-03ABD8731179}"/>
                </a:ext>
              </a:extLst>
            </p:cNvPr>
            <p:cNvSpPr/>
            <p:nvPr/>
          </p:nvSpPr>
          <p:spPr>
            <a:xfrm>
              <a:off x="5986039" y="3617089"/>
              <a:ext cx="219918" cy="219918"/>
            </a:xfrm>
            <a:prstGeom prst="ellipse">
              <a:avLst/>
            </a:prstGeom>
            <a:solidFill>
              <a:srgbClr val="5CD42C"/>
            </a:solidFill>
            <a:ln>
              <a:solidFill>
                <a:srgbClr val="5CD4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BE0B17-83F9-4553-8F05-F0C5752258AA}"/>
              </a:ext>
            </a:extLst>
          </p:cNvPr>
          <p:cNvGrpSpPr/>
          <p:nvPr/>
        </p:nvGrpSpPr>
        <p:grpSpPr>
          <a:xfrm rot="1590973">
            <a:off x="2765596" y="4772693"/>
            <a:ext cx="2223784" cy="237281"/>
            <a:chOff x="3982173" y="3617089"/>
            <a:chExt cx="2223784" cy="23728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BF635B2-A05F-48F2-B1E5-3EDCF24824DC}"/>
                </a:ext>
              </a:extLst>
            </p:cNvPr>
            <p:cNvCxnSpPr/>
            <p:nvPr/>
          </p:nvCxnSpPr>
          <p:spPr>
            <a:xfrm flipV="1">
              <a:off x="3982173" y="3727048"/>
              <a:ext cx="2113827" cy="127322"/>
            </a:xfrm>
            <a:prstGeom prst="line">
              <a:avLst/>
            </a:prstGeom>
            <a:ln w="57150">
              <a:solidFill>
                <a:srgbClr val="5CD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0931EF-DE3D-45D5-9A7E-4F55118D66EB}"/>
                </a:ext>
              </a:extLst>
            </p:cNvPr>
            <p:cNvSpPr/>
            <p:nvPr/>
          </p:nvSpPr>
          <p:spPr>
            <a:xfrm>
              <a:off x="5986039" y="3617089"/>
              <a:ext cx="219918" cy="219918"/>
            </a:xfrm>
            <a:prstGeom prst="ellipse">
              <a:avLst/>
            </a:prstGeom>
            <a:solidFill>
              <a:srgbClr val="5CD42C"/>
            </a:solidFill>
            <a:ln>
              <a:solidFill>
                <a:srgbClr val="5CD4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0EACD4E-7503-4E8F-934D-2E618DA3FF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255" y="1650695"/>
            <a:ext cx="1816502" cy="13623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932508-C0D2-440C-8091-CB87D0FAB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72" y="5038001"/>
            <a:ext cx="1824585" cy="13684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F5775D-4052-4B1B-AA17-DD8A0C4BF2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72" y="3277975"/>
            <a:ext cx="1824585" cy="136843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9D161BB-E93A-442D-BCF2-97A9E0C59D19}"/>
              </a:ext>
            </a:extLst>
          </p:cNvPr>
          <p:cNvGrpSpPr/>
          <p:nvPr/>
        </p:nvGrpSpPr>
        <p:grpSpPr>
          <a:xfrm rot="12173637">
            <a:off x="7584542" y="2755093"/>
            <a:ext cx="2223784" cy="237281"/>
            <a:chOff x="3982173" y="3617089"/>
            <a:chExt cx="2223784" cy="23728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BE560D-6135-4B54-98D7-C792D7B4A16F}"/>
                </a:ext>
              </a:extLst>
            </p:cNvPr>
            <p:cNvCxnSpPr/>
            <p:nvPr/>
          </p:nvCxnSpPr>
          <p:spPr>
            <a:xfrm flipV="1">
              <a:off x="3982173" y="3727048"/>
              <a:ext cx="2113827" cy="127322"/>
            </a:xfrm>
            <a:prstGeom prst="line">
              <a:avLst/>
            </a:prstGeom>
            <a:ln w="57150">
              <a:solidFill>
                <a:srgbClr val="5CD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CD04D85-1376-4D5E-9394-469F42939456}"/>
                </a:ext>
              </a:extLst>
            </p:cNvPr>
            <p:cNvSpPr/>
            <p:nvPr/>
          </p:nvSpPr>
          <p:spPr>
            <a:xfrm>
              <a:off x="5986039" y="3617089"/>
              <a:ext cx="219918" cy="219918"/>
            </a:xfrm>
            <a:prstGeom prst="ellipse">
              <a:avLst/>
            </a:prstGeom>
            <a:solidFill>
              <a:srgbClr val="5CD42C"/>
            </a:solidFill>
            <a:ln>
              <a:solidFill>
                <a:srgbClr val="5CD4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9495E96-B258-41D2-8577-2C5B7F68CE60}"/>
              </a:ext>
            </a:extLst>
          </p:cNvPr>
          <p:cNvGrpSpPr/>
          <p:nvPr/>
        </p:nvGrpSpPr>
        <p:grpSpPr>
          <a:xfrm rot="11007211">
            <a:off x="7669746" y="3855339"/>
            <a:ext cx="2223784" cy="237281"/>
            <a:chOff x="3982173" y="3617089"/>
            <a:chExt cx="2223784" cy="237281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F86C474-AB69-4CB4-BF3D-11D10867C54A}"/>
                </a:ext>
              </a:extLst>
            </p:cNvPr>
            <p:cNvCxnSpPr/>
            <p:nvPr/>
          </p:nvCxnSpPr>
          <p:spPr>
            <a:xfrm flipV="1">
              <a:off x="3982173" y="3727048"/>
              <a:ext cx="2113827" cy="127322"/>
            </a:xfrm>
            <a:prstGeom prst="line">
              <a:avLst/>
            </a:prstGeom>
            <a:ln w="57150">
              <a:solidFill>
                <a:srgbClr val="5CD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CF1B008-A399-460F-B896-77845719C850}"/>
                </a:ext>
              </a:extLst>
            </p:cNvPr>
            <p:cNvSpPr/>
            <p:nvPr/>
          </p:nvSpPr>
          <p:spPr>
            <a:xfrm>
              <a:off x="5986039" y="3617089"/>
              <a:ext cx="219918" cy="219918"/>
            </a:xfrm>
            <a:prstGeom prst="ellipse">
              <a:avLst/>
            </a:prstGeom>
            <a:solidFill>
              <a:srgbClr val="5CD42C"/>
            </a:solidFill>
            <a:ln>
              <a:solidFill>
                <a:srgbClr val="5CD4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924AD9E-FBCA-4BA4-9D51-98C86CC304D4}"/>
              </a:ext>
            </a:extLst>
          </p:cNvPr>
          <p:cNvGrpSpPr/>
          <p:nvPr/>
        </p:nvGrpSpPr>
        <p:grpSpPr>
          <a:xfrm rot="10019344">
            <a:off x="7680448" y="4941306"/>
            <a:ext cx="2223784" cy="237281"/>
            <a:chOff x="3982173" y="3617089"/>
            <a:chExt cx="2223784" cy="23728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5722ED9-EC42-4E01-BD61-DBA029446AD0}"/>
                </a:ext>
              </a:extLst>
            </p:cNvPr>
            <p:cNvCxnSpPr/>
            <p:nvPr/>
          </p:nvCxnSpPr>
          <p:spPr>
            <a:xfrm flipV="1">
              <a:off x="3982173" y="3727048"/>
              <a:ext cx="2113827" cy="127322"/>
            </a:xfrm>
            <a:prstGeom prst="line">
              <a:avLst/>
            </a:prstGeom>
            <a:ln w="57150">
              <a:solidFill>
                <a:srgbClr val="5CD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B868D93-EAB1-4EC6-8C7D-FE3B89DBEBAF}"/>
                </a:ext>
              </a:extLst>
            </p:cNvPr>
            <p:cNvSpPr/>
            <p:nvPr/>
          </p:nvSpPr>
          <p:spPr>
            <a:xfrm>
              <a:off x="5986039" y="3617089"/>
              <a:ext cx="219918" cy="219918"/>
            </a:xfrm>
            <a:prstGeom prst="ellipse">
              <a:avLst/>
            </a:prstGeom>
            <a:solidFill>
              <a:srgbClr val="5CD42C"/>
            </a:solidFill>
            <a:ln>
              <a:solidFill>
                <a:srgbClr val="5CD4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B0FD7ED-592F-4699-B8FD-E1004FC9879A}"/>
              </a:ext>
            </a:extLst>
          </p:cNvPr>
          <p:cNvSpPr/>
          <p:nvPr/>
        </p:nvSpPr>
        <p:spPr>
          <a:xfrm>
            <a:off x="10015039" y="3333306"/>
            <a:ext cx="1976332" cy="1112833"/>
          </a:xfrm>
          <a:prstGeom prst="rect">
            <a:avLst/>
          </a:prstGeom>
          <a:gradFill flip="none" rotWithShape="1">
            <a:gsLst>
              <a:gs pos="0">
                <a:srgbClr val="B7E965"/>
              </a:gs>
              <a:gs pos="100000">
                <a:srgbClr val="00B05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REMOVED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319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0AA802-AA35-426E-A615-7AAF82A2F87D}"/>
              </a:ext>
            </a:extLst>
          </p:cNvPr>
          <p:cNvSpPr/>
          <p:nvPr/>
        </p:nvSpPr>
        <p:spPr>
          <a:xfrm>
            <a:off x="544010" y="2384385"/>
            <a:ext cx="1377387" cy="798653"/>
          </a:xfrm>
          <a:prstGeom prst="roundRect">
            <a:avLst/>
          </a:prstGeom>
          <a:gradFill>
            <a:gsLst>
              <a:gs pos="0">
                <a:srgbClr val="B7E965"/>
              </a:gs>
              <a:gs pos="99000">
                <a:srgbClr val="00B05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TRAIN DATA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F1F4AD-3C31-4BED-8FD2-69AA75212A21}"/>
              </a:ext>
            </a:extLst>
          </p:cNvPr>
          <p:cNvSpPr/>
          <p:nvPr/>
        </p:nvSpPr>
        <p:spPr>
          <a:xfrm>
            <a:off x="4566024" y="-149850"/>
            <a:ext cx="3059952" cy="299700"/>
          </a:xfrm>
          <a:prstGeom prst="roundRect">
            <a:avLst/>
          </a:prstGeom>
          <a:gradFill flip="none" rotWithShape="1">
            <a:gsLst>
              <a:gs pos="0">
                <a:srgbClr val="B7E965"/>
              </a:gs>
              <a:gs pos="100000">
                <a:srgbClr val="00B05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77AB0-257B-4E7A-8947-6A7B35437F87}"/>
              </a:ext>
            </a:extLst>
          </p:cNvPr>
          <p:cNvSpPr txBox="1"/>
          <p:nvPr/>
        </p:nvSpPr>
        <p:spPr>
          <a:xfrm>
            <a:off x="4031975" y="451560"/>
            <a:ext cx="4128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2800" dirty="0">
                <a:solidFill>
                  <a:schemeClr val="bg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IMAGE CLASSIFICATION</a:t>
            </a:r>
            <a:endParaRPr lang="en-ID" dirty="0">
              <a:solidFill>
                <a:schemeClr val="bg1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ACB80-2CE8-4CBB-BC9E-AB681F5DD767}"/>
              </a:ext>
            </a:extLst>
          </p:cNvPr>
          <p:cNvCxnSpPr>
            <a:cxnSpLocks/>
          </p:cNvCxnSpPr>
          <p:nvPr/>
        </p:nvCxnSpPr>
        <p:spPr>
          <a:xfrm>
            <a:off x="4881240" y="1183892"/>
            <a:ext cx="242951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B7E965"/>
                </a:gs>
                <a:gs pos="100000">
                  <a:srgbClr val="00B050"/>
                </a:gs>
              </a:gsLst>
              <a:lin ang="108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ADB325-EF04-46D0-85CC-A65C851C5D7E}"/>
              </a:ext>
            </a:extLst>
          </p:cNvPr>
          <p:cNvSpPr/>
          <p:nvPr/>
        </p:nvSpPr>
        <p:spPr>
          <a:xfrm>
            <a:off x="2540455" y="2316392"/>
            <a:ext cx="1892649" cy="969393"/>
          </a:xfrm>
          <a:prstGeom prst="roundRect">
            <a:avLst/>
          </a:prstGeom>
          <a:gradFill>
            <a:gsLst>
              <a:gs pos="0">
                <a:srgbClr val="B7E965"/>
              </a:gs>
              <a:gs pos="99000">
                <a:srgbClr val="00B05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FEATURE EXTRACTION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ADB7432-0045-4569-8AC0-8E2E940B38B0}"/>
              </a:ext>
            </a:extLst>
          </p:cNvPr>
          <p:cNvSpPr/>
          <p:nvPr/>
        </p:nvSpPr>
        <p:spPr>
          <a:xfrm>
            <a:off x="5012995" y="2354917"/>
            <a:ext cx="1892650" cy="969392"/>
          </a:xfrm>
          <a:prstGeom prst="roundRect">
            <a:avLst/>
          </a:prstGeom>
          <a:gradFill>
            <a:gsLst>
              <a:gs pos="0">
                <a:srgbClr val="B7E965"/>
              </a:gs>
              <a:gs pos="99000">
                <a:srgbClr val="00B05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CALCULATE HISTOGRAM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CA649D-23ED-465B-8847-393BB49A74DE}"/>
              </a:ext>
            </a:extLst>
          </p:cNvPr>
          <p:cNvSpPr/>
          <p:nvPr/>
        </p:nvSpPr>
        <p:spPr>
          <a:xfrm>
            <a:off x="544010" y="4702687"/>
            <a:ext cx="1377387" cy="798653"/>
          </a:xfrm>
          <a:prstGeom prst="roundRect">
            <a:avLst/>
          </a:prstGeom>
          <a:gradFill>
            <a:gsLst>
              <a:gs pos="0">
                <a:srgbClr val="B7E965"/>
              </a:gs>
              <a:gs pos="99000">
                <a:srgbClr val="00B05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 DATA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6E41967-E3FB-4398-8AAE-8CFBE9E9E975}"/>
              </a:ext>
            </a:extLst>
          </p:cNvPr>
          <p:cNvSpPr/>
          <p:nvPr/>
        </p:nvSpPr>
        <p:spPr>
          <a:xfrm>
            <a:off x="2540454" y="4627397"/>
            <a:ext cx="1892649" cy="969393"/>
          </a:xfrm>
          <a:prstGeom prst="roundRect">
            <a:avLst/>
          </a:prstGeom>
          <a:gradFill>
            <a:gsLst>
              <a:gs pos="0">
                <a:srgbClr val="B7E965"/>
              </a:gs>
              <a:gs pos="99000">
                <a:srgbClr val="00B05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FEATURE EXTRACTION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B984F2D-3ED3-43D5-AD7E-D2F933B4286F}"/>
              </a:ext>
            </a:extLst>
          </p:cNvPr>
          <p:cNvSpPr/>
          <p:nvPr/>
        </p:nvSpPr>
        <p:spPr>
          <a:xfrm>
            <a:off x="5052160" y="4627397"/>
            <a:ext cx="1892650" cy="969392"/>
          </a:xfrm>
          <a:prstGeom prst="roundRect">
            <a:avLst/>
          </a:prstGeom>
          <a:gradFill>
            <a:gsLst>
              <a:gs pos="0">
                <a:srgbClr val="B7E965"/>
              </a:gs>
              <a:gs pos="99000">
                <a:srgbClr val="00B05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CALCULATE HISTOGRAM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B3D658F-F90B-4EF7-8B50-72D03946A263}"/>
              </a:ext>
            </a:extLst>
          </p:cNvPr>
          <p:cNvSpPr/>
          <p:nvPr/>
        </p:nvSpPr>
        <p:spPr>
          <a:xfrm>
            <a:off x="7485536" y="2354917"/>
            <a:ext cx="1892650" cy="969392"/>
          </a:xfrm>
          <a:prstGeom prst="roundRect">
            <a:avLst/>
          </a:prstGeom>
          <a:gradFill>
            <a:gsLst>
              <a:gs pos="0">
                <a:srgbClr val="B7E965"/>
              </a:gs>
              <a:gs pos="99000">
                <a:srgbClr val="00B05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TRAIN CLASSIFIER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DBB8914-55F2-4A49-9B74-EA546DBFDE15}"/>
              </a:ext>
            </a:extLst>
          </p:cNvPr>
          <p:cNvSpPr/>
          <p:nvPr/>
        </p:nvSpPr>
        <p:spPr>
          <a:xfrm>
            <a:off x="10075574" y="4627397"/>
            <a:ext cx="1892650" cy="969392"/>
          </a:xfrm>
          <a:prstGeom prst="roundRect">
            <a:avLst/>
          </a:prstGeom>
          <a:gradFill>
            <a:gsLst>
              <a:gs pos="0">
                <a:srgbClr val="B7E965"/>
              </a:gs>
              <a:gs pos="99000">
                <a:srgbClr val="00B05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PREDICT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A49D891-E55B-47FB-94CA-9198ED609AD9}"/>
              </a:ext>
            </a:extLst>
          </p:cNvPr>
          <p:cNvSpPr/>
          <p:nvPr/>
        </p:nvSpPr>
        <p:spPr>
          <a:xfrm>
            <a:off x="7563867" y="4627397"/>
            <a:ext cx="1892650" cy="969392"/>
          </a:xfrm>
          <a:prstGeom prst="roundRect">
            <a:avLst/>
          </a:prstGeom>
          <a:gradFill>
            <a:gsLst>
              <a:gs pos="0">
                <a:srgbClr val="B7E965"/>
              </a:gs>
              <a:gs pos="99000">
                <a:srgbClr val="00B05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CLASSIFIER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F4245A9-D542-47D4-B998-4E2B1DEDE61D}"/>
              </a:ext>
            </a:extLst>
          </p:cNvPr>
          <p:cNvSpPr/>
          <p:nvPr/>
        </p:nvSpPr>
        <p:spPr>
          <a:xfrm>
            <a:off x="1999432" y="2581154"/>
            <a:ext cx="509286" cy="405114"/>
          </a:xfrm>
          <a:prstGeom prst="rightArrow">
            <a:avLst/>
          </a:prstGeom>
          <a:gradFill>
            <a:gsLst>
              <a:gs pos="0">
                <a:srgbClr val="B7E965"/>
              </a:gs>
              <a:gs pos="99000">
                <a:srgbClr val="00B05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A80829F-FBB4-4CAB-B50A-3A006D7A854B}"/>
              </a:ext>
            </a:extLst>
          </p:cNvPr>
          <p:cNvSpPr/>
          <p:nvPr/>
        </p:nvSpPr>
        <p:spPr>
          <a:xfrm>
            <a:off x="1988726" y="4899456"/>
            <a:ext cx="509286" cy="405114"/>
          </a:xfrm>
          <a:prstGeom prst="rightArrow">
            <a:avLst/>
          </a:prstGeom>
          <a:gradFill>
            <a:gsLst>
              <a:gs pos="0">
                <a:srgbClr val="B7E965"/>
              </a:gs>
              <a:gs pos="99000">
                <a:srgbClr val="00B05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D9E92B0-5A34-4C77-92CD-4B4B7C9D05F8}"/>
              </a:ext>
            </a:extLst>
          </p:cNvPr>
          <p:cNvSpPr/>
          <p:nvPr/>
        </p:nvSpPr>
        <p:spPr>
          <a:xfrm>
            <a:off x="4503709" y="2581154"/>
            <a:ext cx="509286" cy="405114"/>
          </a:xfrm>
          <a:prstGeom prst="rightArrow">
            <a:avLst/>
          </a:prstGeom>
          <a:gradFill>
            <a:gsLst>
              <a:gs pos="0">
                <a:srgbClr val="B7E965"/>
              </a:gs>
              <a:gs pos="99000">
                <a:srgbClr val="00B05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10946F2-0509-4C3D-A792-4E04FDF53317}"/>
              </a:ext>
            </a:extLst>
          </p:cNvPr>
          <p:cNvSpPr/>
          <p:nvPr/>
        </p:nvSpPr>
        <p:spPr>
          <a:xfrm>
            <a:off x="4510948" y="4909536"/>
            <a:ext cx="509286" cy="405114"/>
          </a:xfrm>
          <a:prstGeom prst="rightArrow">
            <a:avLst/>
          </a:prstGeom>
          <a:gradFill>
            <a:gsLst>
              <a:gs pos="0">
                <a:srgbClr val="B7E965"/>
              </a:gs>
              <a:gs pos="99000">
                <a:srgbClr val="00B05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272D5B4-E7D2-403D-94CB-E1CA6EC95D19}"/>
              </a:ext>
            </a:extLst>
          </p:cNvPr>
          <p:cNvSpPr/>
          <p:nvPr/>
        </p:nvSpPr>
        <p:spPr>
          <a:xfrm>
            <a:off x="6976250" y="2637056"/>
            <a:ext cx="509286" cy="405114"/>
          </a:xfrm>
          <a:prstGeom prst="rightArrow">
            <a:avLst/>
          </a:prstGeom>
          <a:gradFill>
            <a:gsLst>
              <a:gs pos="0">
                <a:srgbClr val="B7E965"/>
              </a:gs>
              <a:gs pos="99000">
                <a:srgbClr val="00B05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90A9305-CDB0-4E68-B3E1-9D84BA5BB0E3}"/>
              </a:ext>
            </a:extLst>
          </p:cNvPr>
          <p:cNvSpPr/>
          <p:nvPr/>
        </p:nvSpPr>
        <p:spPr>
          <a:xfrm>
            <a:off x="6999695" y="4909536"/>
            <a:ext cx="509286" cy="405114"/>
          </a:xfrm>
          <a:prstGeom prst="rightArrow">
            <a:avLst/>
          </a:prstGeom>
          <a:gradFill>
            <a:gsLst>
              <a:gs pos="0">
                <a:srgbClr val="B7E965"/>
              </a:gs>
              <a:gs pos="99000">
                <a:srgbClr val="00B05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4E58AED1-9C86-4796-963E-7DF68121E6C9}"/>
              </a:ext>
            </a:extLst>
          </p:cNvPr>
          <p:cNvSpPr/>
          <p:nvPr/>
        </p:nvSpPr>
        <p:spPr>
          <a:xfrm>
            <a:off x="9511403" y="4909536"/>
            <a:ext cx="509286" cy="405114"/>
          </a:xfrm>
          <a:prstGeom prst="rightArrow">
            <a:avLst/>
          </a:prstGeom>
          <a:gradFill>
            <a:gsLst>
              <a:gs pos="0">
                <a:srgbClr val="B7E965"/>
              </a:gs>
              <a:gs pos="99000">
                <a:srgbClr val="00B05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AD6AA27-BA0F-4022-BAFF-5CC62E542CC4}"/>
              </a:ext>
            </a:extLst>
          </p:cNvPr>
          <p:cNvSpPr/>
          <p:nvPr/>
        </p:nvSpPr>
        <p:spPr>
          <a:xfrm rot="5400000">
            <a:off x="8057124" y="3784203"/>
            <a:ext cx="906136" cy="405114"/>
          </a:xfrm>
          <a:prstGeom prst="rightArrow">
            <a:avLst/>
          </a:prstGeom>
          <a:gradFill>
            <a:gsLst>
              <a:gs pos="0">
                <a:srgbClr val="B7E965"/>
              </a:gs>
              <a:gs pos="99000">
                <a:srgbClr val="00B050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0" name="Graphic 29" descr="Decision chart">
            <a:extLst>
              <a:ext uri="{FF2B5EF4-FFF2-40B4-BE49-F238E27FC236}">
                <a16:creationId xmlns:a16="http://schemas.microsoft.com/office/drawing/2014/main" id="{4E02F4CB-DC03-4540-9E38-575F16FA7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4183" y="149849"/>
            <a:ext cx="1034041" cy="10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97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1F159D-DC0E-4C32-B979-9D8AE4475315}"/>
              </a:ext>
            </a:extLst>
          </p:cNvPr>
          <p:cNvSpPr/>
          <p:nvPr/>
        </p:nvSpPr>
        <p:spPr>
          <a:xfrm>
            <a:off x="4566024" y="-149850"/>
            <a:ext cx="3059952" cy="299700"/>
          </a:xfrm>
          <a:prstGeom prst="roundRect">
            <a:avLst/>
          </a:prstGeom>
          <a:gradFill flip="none" rotWithShape="1">
            <a:gsLst>
              <a:gs pos="0">
                <a:srgbClr val="B7E965"/>
              </a:gs>
              <a:gs pos="100000">
                <a:srgbClr val="00B05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6F07C9-786F-4000-BE00-0B43F7FD826D}"/>
              </a:ext>
            </a:extLst>
          </p:cNvPr>
          <p:cNvSpPr txBox="1"/>
          <p:nvPr/>
        </p:nvSpPr>
        <p:spPr>
          <a:xfrm>
            <a:off x="4447958" y="451560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2800" dirty="0">
                <a:solidFill>
                  <a:schemeClr val="bg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Features Extraction</a:t>
            </a:r>
            <a:endParaRPr lang="en-ID" dirty="0">
              <a:solidFill>
                <a:schemeClr val="bg1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03CE0F-AC14-4FDA-BEF3-901FC2E116AE}"/>
              </a:ext>
            </a:extLst>
          </p:cNvPr>
          <p:cNvCxnSpPr>
            <a:cxnSpLocks/>
          </p:cNvCxnSpPr>
          <p:nvPr/>
        </p:nvCxnSpPr>
        <p:spPr>
          <a:xfrm>
            <a:off x="4881240" y="1183892"/>
            <a:ext cx="242951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B7E965"/>
                </a:gs>
                <a:gs pos="100000">
                  <a:srgbClr val="00B050"/>
                </a:gs>
              </a:gsLst>
              <a:lin ang="108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730A97C-F576-44B9-8599-2C310284590E}"/>
              </a:ext>
            </a:extLst>
          </p:cNvPr>
          <p:cNvSpPr/>
          <p:nvPr/>
        </p:nvSpPr>
        <p:spPr>
          <a:xfrm>
            <a:off x="-1" y="1689904"/>
            <a:ext cx="6435525" cy="4271058"/>
          </a:xfrm>
          <a:prstGeom prst="rect">
            <a:avLst/>
          </a:prstGeom>
          <a:gradFill>
            <a:gsLst>
              <a:gs pos="0">
                <a:srgbClr val="B7E965">
                  <a:alpha val="81000"/>
                </a:srgbClr>
              </a:gs>
              <a:gs pos="99000">
                <a:srgbClr val="00B050">
                  <a:alpha val="6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122" name="Picture 2" descr="SURF Keypoints with Orientation">
            <a:extLst>
              <a:ext uri="{FF2B5EF4-FFF2-40B4-BE49-F238E27FC236}">
                <a16:creationId xmlns:a16="http://schemas.microsoft.com/office/drawing/2014/main" id="{D92279C3-105E-4CFF-ADF1-3DA058322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24" y="1689904"/>
            <a:ext cx="5756476" cy="427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6ABCF1-BD28-4C28-8A6A-BB32AC9E8527}"/>
              </a:ext>
            </a:extLst>
          </p:cNvPr>
          <p:cNvSpPr txBox="1"/>
          <p:nvPr/>
        </p:nvSpPr>
        <p:spPr>
          <a:xfrm>
            <a:off x="532435" y="2581153"/>
            <a:ext cx="523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Speeded Up Robust Features (SURF)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01592E-5378-42EC-896D-750123BFFFE3}"/>
              </a:ext>
            </a:extLst>
          </p:cNvPr>
          <p:cNvCxnSpPr/>
          <p:nvPr/>
        </p:nvCxnSpPr>
        <p:spPr>
          <a:xfrm>
            <a:off x="625032" y="3217762"/>
            <a:ext cx="21058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033B38-6F21-4BF4-9250-A8FD77F15757}"/>
              </a:ext>
            </a:extLst>
          </p:cNvPr>
          <p:cNvSpPr txBox="1"/>
          <p:nvPr/>
        </p:nvSpPr>
        <p:spPr>
          <a:xfrm>
            <a:off x="532435" y="3417428"/>
            <a:ext cx="5470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find similarity between images with box filter</a:t>
            </a:r>
          </a:p>
          <a:p>
            <a:pPr algn="just"/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-Feature Extraction</a:t>
            </a:r>
          </a:p>
          <a:p>
            <a:pPr algn="just"/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-Feature Description</a:t>
            </a:r>
          </a:p>
        </p:txBody>
      </p:sp>
      <p:pic>
        <p:nvPicPr>
          <p:cNvPr id="11" name="Graphic 10" descr="Web design">
            <a:hlinkClick r:id="rId3" action="ppaction://hlinksldjump"/>
            <a:extLst>
              <a:ext uri="{FF2B5EF4-FFF2-40B4-BE49-F238E27FC236}">
                <a16:creationId xmlns:a16="http://schemas.microsoft.com/office/drawing/2014/main" id="{BE39BB4B-CCD2-4FE4-9767-70CAE4A8C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3619" y="49849"/>
            <a:ext cx="847197" cy="84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57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1F159D-DC0E-4C32-B979-9D8AE4475315}"/>
              </a:ext>
            </a:extLst>
          </p:cNvPr>
          <p:cNvSpPr/>
          <p:nvPr/>
        </p:nvSpPr>
        <p:spPr>
          <a:xfrm>
            <a:off x="4566024" y="-149850"/>
            <a:ext cx="3059952" cy="299700"/>
          </a:xfrm>
          <a:prstGeom prst="roundRect">
            <a:avLst/>
          </a:prstGeom>
          <a:gradFill flip="none" rotWithShape="1">
            <a:gsLst>
              <a:gs pos="0">
                <a:srgbClr val="B7E965"/>
              </a:gs>
              <a:gs pos="100000">
                <a:srgbClr val="00B05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6F07C9-786F-4000-BE00-0B43F7FD826D}"/>
              </a:ext>
            </a:extLst>
          </p:cNvPr>
          <p:cNvSpPr txBox="1"/>
          <p:nvPr/>
        </p:nvSpPr>
        <p:spPr>
          <a:xfrm>
            <a:off x="3936606" y="451560"/>
            <a:ext cx="4318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2800" dirty="0">
                <a:solidFill>
                  <a:schemeClr val="bg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Histogram Normalization</a:t>
            </a:r>
            <a:endParaRPr lang="en-ID" dirty="0">
              <a:solidFill>
                <a:schemeClr val="bg1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03CE0F-AC14-4FDA-BEF3-901FC2E116AE}"/>
              </a:ext>
            </a:extLst>
          </p:cNvPr>
          <p:cNvCxnSpPr>
            <a:cxnSpLocks/>
          </p:cNvCxnSpPr>
          <p:nvPr/>
        </p:nvCxnSpPr>
        <p:spPr>
          <a:xfrm>
            <a:off x="4881240" y="1183892"/>
            <a:ext cx="242951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B7E965"/>
                </a:gs>
                <a:gs pos="100000">
                  <a:srgbClr val="00B050"/>
                </a:gs>
              </a:gsLst>
              <a:lin ang="108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730A97C-F576-44B9-8599-2C310284590E}"/>
              </a:ext>
            </a:extLst>
          </p:cNvPr>
          <p:cNvSpPr/>
          <p:nvPr/>
        </p:nvSpPr>
        <p:spPr>
          <a:xfrm>
            <a:off x="-1" y="1689904"/>
            <a:ext cx="6435525" cy="4271058"/>
          </a:xfrm>
          <a:prstGeom prst="rect">
            <a:avLst/>
          </a:prstGeom>
          <a:gradFill>
            <a:gsLst>
              <a:gs pos="0">
                <a:srgbClr val="B7E965">
                  <a:alpha val="81000"/>
                </a:srgbClr>
              </a:gs>
              <a:gs pos="99000">
                <a:srgbClr val="00B050">
                  <a:alpha val="6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ABCF1-BD28-4C28-8A6A-BB32AC9E8527}"/>
              </a:ext>
            </a:extLst>
          </p:cNvPr>
          <p:cNvSpPr txBox="1"/>
          <p:nvPr/>
        </p:nvSpPr>
        <p:spPr>
          <a:xfrm>
            <a:off x="532435" y="2581153"/>
            <a:ext cx="2353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Standard Scaler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01592E-5378-42EC-896D-750123BFFFE3}"/>
              </a:ext>
            </a:extLst>
          </p:cNvPr>
          <p:cNvCxnSpPr/>
          <p:nvPr/>
        </p:nvCxnSpPr>
        <p:spPr>
          <a:xfrm>
            <a:off x="625032" y="3217762"/>
            <a:ext cx="21058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033B38-6F21-4BF4-9250-A8FD77F15757}"/>
              </a:ext>
            </a:extLst>
          </p:cNvPr>
          <p:cNvSpPr txBox="1"/>
          <p:nvPr/>
        </p:nvSpPr>
        <p:spPr>
          <a:xfrm>
            <a:off x="532435" y="3417428"/>
            <a:ext cx="5470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 the data that its distribution will have a mean value 0 and standard deviation of 1. Then scaling to unit variance means dividing all the values by the standard deviation.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027C90-EED4-4BCE-9A5D-7A3E3020B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524" y="1689904"/>
            <a:ext cx="5756476" cy="4271050"/>
          </a:xfrm>
          <a:prstGeom prst="rect">
            <a:avLst/>
          </a:prstGeom>
        </p:spPr>
      </p:pic>
      <p:pic>
        <p:nvPicPr>
          <p:cNvPr id="11" name="Graphic 10" descr="Web design">
            <a:hlinkClick r:id="rId3" action="ppaction://hlinksldjump"/>
            <a:extLst>
              <a:ext uri="{FF2B5EF4-FFF2-40B4-BE49-F238E27FC236}">
                <a16:creationId xmlns:a16="http://schemas.microsoft.com/office/drawing/2014/main" id="{5FD4B95F-DEF8-4FD8-BA4C-388E5C3A1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3619" y="49849"/>
            <a:ext cx="847197" cy="84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56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1F159D-DC0E-4C32-B979-9D8AE4475315}"/>
              </a:ext>
            </a:extLst>
          </p:cNvPr>
          <p:cNvSpPr/>
          <p:nvPr/>
        </p:nvSpPr>
        <p:spPr>
          <a:xfrm>
            <a:off x="4566024" y="-149850"/>
            <a:ext cx="3059952" cy="299700"/>
          </a:xfrm>
          <a:prstGeom prst="roundRect">
            <a:avLst/>
          </a:prstGeom>
          <a:gradFill flip="none" rotWithShape="1">
            <a:gsLst>
              <a:gs pos="0">
                <a:srgbClr val="B7E965"/>
              </a:gs>
              <a:gs pos="100000">
                <a:srgbClr val="00B05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6F07C9-786F-4000-BE00-0B43F7FD826D}"/>
              </a:ext>
            </a:extLst>
          </p:cNvPr>
          <p:cNvSpPr txBox="1"/>
          <p:nvPr/>
        </p:nvSpPr>
        <p:spPr>
          <a:xfrm>
            <a:off x="4703646" y="451560"/>
            <a:ext cx="2784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2800" dirty="0">
                <a:solidFill>
                  <a:schemeClr val="bg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Classifier Model</a:t>
            </a:r>
            <a:endParaRPr lang="en-ID" dirty="0">
              <a:solidFill>
                <a:schemeClr val="bg1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03CE0F-AC14-4FDA-BEF3-901FC2E116AE}"/>
              </a:ext>
            </a:extLst>
          </p:cNvPr>
          <p:cNvCxnSpPr>
            <a:cxnSpLocks/>
          </p:cNvCxnSpPr>
          <p:nvPr/>
        </p:nvCxnSpPr>
        <p:spPr>
          <a:xfrm>
            <a:off x="4881240" y="1183892"/>
            <a:ext cx="242951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B7E965"/>
                </a:gs>
                <a:gs pos="100000">
                  <a:srgbClr val="00B050"/>
                </a:gs>
              </a:gsLst>
              <a:lin ang="108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730A97C-F576-44B9-8599-2C310284590E}"/>
              </a:ext>
            </a:extLst>
          </p:cNvPr>
          <p:cNvSpPr/>
          <p:nvPr/>
        </p:nvSpPr>
        <p:spPr>
          <a:xfrm>
            <a:off x="-1" y="1689904"/>
            <a:ext cx="6435525" cy="4271058"/>
          </a:xfrm>
          <a:prstGeom prst="rect">
            <a:avLst/>
          </a:prstGeom>
          <a:gradFill>
            <a:gsLst>
              <a:gs pos="0">
                <a:srgbClr val="B7E965">
                  <a:alpha val="81000"/>
                </a:srgbClr>
              </a:gs>
              <a:gs pos="99000">
                <a:srgbClr val="00B050">
                  <a:alpha val="6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ABCF1-BD28-4C28-8A6A-BB32AC9E8527}"/>
              </a:ext>
            </a:extLst>
          </p:cNvPr>
          <p:cNvSpPr txBox="1"/>
          <p:nvPr/>
        </p:nvSpPr>
        <p:spPr>
          <a:xfrm>
            <a:off x="482277" y="2040973"/>
            <a:ext cx="3575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Support Vector Machine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01592E-5378-42EC-896D-750123BFFFE3}"/>
              </a:ext>
            </a:extLst>
          </p:cNvPr>
          <p:cNvCxnSpPr/>
          <p:nvPr/>
        </p:nvCxnSpPr>
        <p:spPr>
          <a:xfrm>
            <a:off x="545252" y="2685327"/>
            <a:ext cx="21058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033B38-6F21-4BF4-9250-A8FD77F15757}"/>
              </a:ext>
            </a:extLst>
          </p:cNvPr>
          <p:cNvSpPr txBox="1"/>
          <p:nvPr/>
        </p:nvSpPr>
        <p:spPr>
          <a:xfrm>
            <a:off x="476286" y="2868017"/>
            <a:ext cx="54709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machine learning algorithm to solve classification or regression problems.</a:t>
            </a:r>
          </a:p>
          <a:p>
            <a:pPr algn="just"/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-Find the points closest to the line from both classes</a:t>
            </a:r>
          </a:p>
          <a:p>
            <a:pPr algn="just"/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-compute the distance between the line and support vectors</a:t>
            </a:r>
          </a:p>
          <a:p>
            <a:pPr algn="just"/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-maximize the margin to make the boundaries between two classes as wide as possible</a:t>
            </a:r>
          </a:p>
          <a:p>
            <a:pPr algn="just"/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9218" name="Picture 2" descr="Gambar terkait">
            <a:extLst>
              <a:ext uri="{FF2B5EF4-FFF2-40B4-BE49-F238E27FC236}">
                <a16:creationId xmlns:a16="http://schemas.microsoft.com/office/drawing/2014/main" id="{B8EF34BB-9099-4FD3-AE49-317BDA325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23" y="1689904"/>
            <a:ext cx="5756477" cy="427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Web design">
            <a:hlinkClick r:id="rId3" action="ppaction://hlinksldjump"/>
            <a:extLst>
              <a:ext uri="{FF2B5EF4-FFF2-40B4-BE49-F238E27FC236}">
                <a16:creationId xmlns:a16="http://schemas.microsoft.com/office/drawing/2014/main" id="{06E09BFF-A21B-4B12-A147-9A61D5A89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3619" y="49849"/>
            <a:ext cx="847197" cy="84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26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505</Words>
  <Application>Microsoft Office PowerPoint</Application>
  <PresentationFormat>Widescreen</PresentationFormat>
  <Paragraphs>97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 Unicode MS</vt:lpstr>
      <vt:lpstr>Yu Gothic UI Semibold</vt:lpstr>
      <vt:lpstr>Arial</vt:lpstr>
      <vt:lpstr>Calibri</vt:lpstr>
      <vt:lpstr>Calibri Light</vt:lpstr>
      <vt:lpstr>Segoe UI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Riko Edhi Prasetya</dc:creator>
  <cp:lastModifiedBy>Riko Edhi Prasetya</cp:lastModifiedBy>
  <cp:revision>34</cp:revision>
  <dcterms:created xsi:type="dcterms:W3CDTF">2019-06-25T06:12:19Z</dcterms:created>
  <dcterms:modified xsi:type="dcterms:W3CDTF">2019-06-25T12:54:11Z</dcterms:modified>
</cp:coreProperties>
</file>